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8" r:id="rId5"/>
  </p:sldMasterIdLst>
  <p:notesMasterIdLst>
    <p:notesMasterId r:id="rId41"/>
  </p:notesMasterIdLst>
  <p:handoutMasterIdLst>
    <p:handoutMasterId r:id="rId42"/>
  </p:handoutMasterIdLst>
  <p:sldIdLst>
    <p:sldId id="262" r:id="rId6"/>
    <p:sldId id="275" r:id="rId7"/>
    <p:sldId id="278" r:id="rId8"/>
    <p:sldId id="263" r:id="rId9"/>
    <p:sldId id="264" r:id="rId10"/>
    <p:sldId id="265" r:id="rId11"/>
    <p:sldId id="266" r:id="rId12"/>
    <p:sldId id="267" r:id="rId13"/>
    <p:sldId id="280" r:id="rId14"/>
    <p:sldId id="279" r:id="rId15"/>
    <p:sldId id="375" r:id="rId16"/>
    <p:sldId id="281" r:id="rId17"/>
    <p:sldId id="282" r:id="rId18"/>
    <p:sldId id="283" r:id="rId19"/>
    <p:sldId id="374" r:id="rId20"/>
    <p:sldId id="379" r:id="rId21"/>
    <p:sldId id="376" r:id="rId22"/>
    <p:sldId id="343" r:id="rId23"/>
    <p:sldId id="344" r:id="rId24"/>
    <p:sldId id="357" r:id="rId25"/>
    <p:sldId id="377" r:id="rId26"/>
    <p:sldId id="347" r:id="rId27"/>
    <p:sldId id="349" r:id="rId28"/>
    <p:sldId id="368" r:id="rId29"/>
    <p:sldId id="348" r:id="rId30"/>
    <p:sldId id="372" r:id="rId31"/>
    <p:sldId id="321" r:id="rId32"/>
    <p:sldId id="334" r:id="rId33"/>
    <p:sldId id="303" r:id="rId34"/>
    <p:sldId id="341" r:id="rId35"/>
    <p:sldId id="345" r:id="rId36"/>
    <p:sldId id="326" r:id="rId37"/>
    <p:sldId id="322" r:id="rId38"/>
    <p:sldId id="378" r:id="rId39"/>
    <p:sldId id="259" r:id="rId40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CBD3"/>
    <a:srgbClr val="00529C"/>
    <a:srgbClr val="0099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4DBA9-E927-44B5-A945-A4736B9FEC3D}" v="2" dt="2020-02-03T07:43:01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548" y="10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51" Type="http://schemas.microsoft.com/office/2015/10/relationships/revisionInfo" Target="revisionInfo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284C7-EE89-40B3-8B55-81E3D9249BE1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9A56E8-1D76-4A07-8871-762823FC28D6}">
      <dgm:prSet custT="1"/>
      <dgm:spPr/>
      <dgm:t>
        <a:bodyPr/>
        <a:lstStyle/>
        <a:p>
          <a:r>
            <a:rPr lang="nl-NL" sz="4400" dirty="0"/>
            <a:t>****</a:t>
          </a:r>
          <a:endParaRPr lang="en-US" sz="1600" dirty="0"/>
        </a:p>
      </dgm:t>
    </dgm:pt>
    <dgm:pt modelId="{104CF156-B862-4DDD-A262-B7D827A83895}" type="parTrans" cxnId="{6F064F4A-6D52-4F4A-87F1-245BC0424A23}">
      <dgm:prSet/>
      <dgm:spPr/>
      <dgm:t>
        <a:bodyPr/>
        <a:lstStyle/>
        <a:p>
          <a:endParaRPr lang="en-US"/>
        </a:p>
      </dgm:t>
    </dgm:pt>
    <dgm:pt modelId="{4ECEFAB4-DCC6-4CFC-BAC9-6C5C0142913B}" type="sibTrans" cxnId="{6F064F4A-6D52-4F4A-87F1-245BC0424A23}">
      <dgm:prSet/>
      <dgm:spPr/>
      <dgm:t>
        <a:bodyPr/>
        <a:lstStyle/>
        <a:p>
          <a:endParaRPr lang="en-US"/>
        </a:p>
      </dgm:t>
    </dgm:pt>
    <dgm:pt modelId="{8661F4C0-E988-4260-80C4-5F13AC7DFCCB}">
      <dgm:prSet custT="1"/>
      <dgm:spPr/>
      <dgm:t>
        <a:bodyPr/>
        <a:lstStyle/>
        <a:p>
          <a:r>
            <a:rPr lang="nl-BE" sz="1400" dirty="0"/>
            <a:t>Subgroep</a:t>
          </a:r>
          <a:endParaRPr lang="en-US" sz="1400" dirty="0"/>
        </a:p>
      </dgm:t>
    </dgm:pt>
    <dgm:pt modelId="{459BF2E6-E6E3-4BC1-9007-CCD6BA0E0A88}" type="parTrans" cxnId="{7922018C-89F3-4CFE-B561-3A668FD88E70}">
      <dgm:prSet/>
      <dgm:spPr/>
      <dgm:t>
        <a:bodyPr/>
        <a:lstStyle/>
        <a:p>
          <a:endParaRPr lang="en-US"/>
        </a:p>
      </dgm:t>
    </dgm:pt>
    <dgm:pt modelId="{49623204-8818-4B09-9400-F83A37FBF0B7}" type="sibTrans" cxnId="{7922018C-89F3-4CFE-B561-3A668FD88E70}">
      <dgm:prSet/>
      <dgm:spPr/>
      <dgm:t>
        <a:bodyPr/>
        <a:lstStyle/>
        <a:p>
          <a:endParaRPr lang="en-US"/>
        </a:p>
      </dgm:t>
    </dgm:pt>
    <dgm:pt modelId="{46A97813-BA8E-4AA4-936D-B1552BB09107}">
      <dgm:prSet/>
      <dgm:spPr/>
      <dgm:t>
        <a:bodyPr/>
        <a:lstStyle/>
        <a:p>
          <a:endParaRPr lang="en-US" dirty="0"/>
        </a:p>
      </dgm:t>
    </dgm:pt>
    <dgm:pt modelId="{8DEE9B65-03A9-4FA1-99A6-CC44E38E5AC0}" type="parTrans" cxnId="{3FDF10C3-C3BD-460C-8007-EACD1F01A764}">
      <dgm:prSet/>
      <dgm:spPr/>
      <dgm:t>
        <a:bodyPr/>
        <a:lstStyle/>
        <a:p>
          <a:endParaRPr lang="en-US"/>
        </a:p>
      </dgm:t>
    </dgm:pt>
    <dgm:pt modelId="{0C9E939C-2112-40F4-96F5-10D9B11BF8A5}" type="sibTrans" cxnId="{3FDF10C3-C3BD-460C-8007-EACD1F01A764}">
      <dgm:prSet/>
      <dgm:spPr/>
      <dgm:t>
        <a:bodyPr/>
        <a:lstStyle/>
        <a:p>
          <a:endParaRPr lang="en-US"/>
        </a:p>
      </dgm:t>
    </dgm:pt>
    <dgm:pt modelId="{2C7DE780-89C1-4A26-AE35-51B43A383BDF}">
      <dgm:prSet/>
      <dgm:spPr/>
      <dgm:t>
        <a:bodyPr/>
        <a:lstStyle/>
        <a:p>
          <a:endParaRPr lang="en-US" dirty="0"/>
        </a:p>
      </dgm:t>
    </dgm:pt>
    <dgm:pt modelId="{B2EB4D13-4D0C-49CD-9C86-AED455DA3B44}" type="parTrans" cxnId="{0FCC3EAA-729C-4F89-9494-A94E8CA3D1CC}">
      <dgm:prSet/>
      <dgm:spPr/>
      <dgm:t>
        <a:bodyPr/>
        <a:lstStyle/>
        <a:p>
          <a:endParaRPr lang="en-US"/>
        </a:p>
      </dgm:t>
    </dgm:pt>
    <dgm:pt modelId="{EDB77842-48B7-4118-9DC0-E522EAA6A129}" type="sibTrans" cxnId="{0FCC3EAA-729C-4F89-9494-A94E8CA3D1CC}">
      <dgm:prSet/>
      <dgm:spPr/>
      <dgm:t>
        <a:bodyPr/>
        <a:lstStyle/>
        <a:p>
          <a:endParaRPr lang="en-US"/>
        </a:p>
      </dgm:t>
    </dgm:pt>
    <dgm:pt modelId="{59FAF938-B426-4607-8110-37E4914D175E}">
      <dgm:prSet/>
      <dgm:spPr/>
      <dgm:t>
        <a:bodyPr/>
        <a:lstStyle/>
        <a:p>
          <a:endParaRPr lang="en-US" dirty="0"/>
        </a:p>
      </dgm:t>
    </dgm:pt>
    <dgm:pt modelId="{CDE59421-4BCA-49EB-A31E-AA95DB3813EF}" type="parTrans" cxnId="{03CDD362-D507-405F-B8B6-35DA6A44B0E7}">
      <dgm:prSet/>
      <dgm:spPr/>
      <dgm:t>
        <a:bodyPr/>
        <a:lstStyle/>
        <a:p>
          <a:endParaRPr lang="en-US"/>
        </a:p>
      </dgm:t>
    </dgm:pt>
    <dgm:pt modelId="{EA2CD5A5-4607-42C9-AF78-9FE62F7C84FF}" type="sibTrans" cxnId="{03CDD362-D507-405F-B8B6-35DA6A44B0E7}">
      <dgm:prSet/>
      <dgm:spPr/>
      <dgm:t>
        <a:bodyPr/>
        <a:lstStyle/>
        <a:p>
          <a:endParaRPr lang="en-US"/>
        </a:p>
      </dgm:t>
    </dgm:pt>
    <dgm:pt modelId="{920B1390-4409-45EF-8B77-A4DFBC8A3EE8}" type="pres">
      <dgm:prSet presAssocID="{3F7284C7-EE89-40B3-8B55-81E3D9249B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FA581B41-2BC8-4F11-A714-FDF62DBFDF9B}" type="pres">
      <dgm:prSet presAssocID="{AA9A56E8-1D76-4A07-8871-762823FC28D6}" presName="hierRoot1" presStyleCnt="0"/>
      <dgm:spPr/>
    </dgm:pt>
    <dgm:pt modelId="{1EEA503E-25F6-4D44-B368-2E2DD2A6D659}" type="pres">
      <dgm:prSet presAssocID="{AA9A56E8-1D76-4A07-8871-762823FC28D6}" presName="composite" presStyleCnt="0"/>
      <dgm:spPr/>
    </dgm:pt>
    <dgm:pt modelId="{BF1D7FB5-1A16-4BA6-A25B-34F285D941BB}" type="pres">
      <dgm:prSet presAssocID="{AA9A56E8-1D76-4A07-8871-762823FC28D6}" presName="background" presStyleLbl="node0" presStyleIdx="0" presStyleCnt="1"/>
      <dgm:spPr/>
    </dgm:pt>
    <dgm:pt modelId="{CFF646BF-B2D0-4D85-808B-A5943F72F510}" type="pres">
      <dgm:prSet presAssocID="{AA9A56E8-1D76-4A07-8871-762823FC28D6}" presName="text" presStyleLbl="fgAcc0" presStyleIdx="0" presStyleCnt="1" custLinFactNeighborX="64279" custLinFactNeighborY="2725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D1784D95-4293-44B3-AD17-C314F810313A}" type="pres">
      <dgm:prSet presAssocID="{AA9A56E8-1D76-4A07-8871-762823FC28D6}" presName="hierChild2" presStyleCnt="0"/>
      <dgm:spPr/>
    </dgm:pt>
    <dgm:pt modelId="{3527FFA4-3B2C-41BD-AB2E-775D55BABA54}" type="pres">
      <dgm:prSet presAssocID="{459BF2E6-E6E3-4BC1-9007-CCD6BA0E0A88}" presName="Name10" presStyleLbl="parChTrans1D2" presStyleIdx="0" presStyleCnt="4"/>
      <dgm:spPr/>
      <dgm:t>
        <a:bodyPr/>
        <a:lstStyle/>
        <a:p>
          <a:endParaRPr lang="nl-NL"/>
        </a:p>
      </dgm:t>
    </dgm:pt>
    <dgm:pt modelId="{9F9A460D-E825-4418-9B8E-EDCF2C178693}" type="pres">
      <dgm:prSet presAssocID="{8661F4C0-E988-4260-80C4-5F13AC7DFCCB}" presName="hierRoot2" presStyleCnt="0"/>
      <dgm:spPr/>
    </dgm:pt>
    <dgm:pt modelId="{C23BA30F-B0FF-4D0F-8DC8-D5FB5E638A78}" type="pres">
      <dgm:prSet presAssocID="{8661F4C0-E988-4260-80C4-5F13AC7DFCCB}" presName="composite2" presStyleCnt="0"/>
      <dgm:spPr/>
    </dgm:pt>
    <dgm:pt modelId="{7FB3EF55-6841-478C-B0FD-0CDDC5D8BA0D}" type="pres">
      <dgm:prSet presAssocID="{8661F4C0-E988-4260-80C4-5F13AC7DFCCB}" presName="background2" presStyleLbl="node2" presStyleIdx="0" presStyleCnt="4"/>
      <dgm:spPr/>
    </dgm:pt>
    <dgm:pt modelId="{8F414A2F-3C2E-4F9A-A6B5-97736B339EC8}" type="pres">
      <dgm:prSet presAssocID="{8661F4C0-E988-4260-80C4-5F13AC7DFCCB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D36895D-C557-41BB-9269-B4FA057CE478}" type="pres">
      <dgm:prSet presAssocID="{8661F4C0-E988-4260-80C4-5F13AC7DFCCB}" presName="hierChild3" presStyleCnt="0"/>
      <dgm:spPr/>
    </dgm:pt>
    <dgm:pt modelId="{979F5F9A-C4C9-4889-B53A-1356F7DA799C}" type="pres">
      <dgm:prSet presAssocID="{8DEE9B65-03A9-4FA1-99A6-CC44E38E5AC0}" presName="Name10" presStyleLbl="parChTrans1D2" presStyleIdx="1" presStyleCnt="4"/>
      <dgm:spPr/>
      <dgm:t>
        <a:bodyPr/>
        <a:lstStyle/>
        <a:p>
          <a:endParaRPr lang="nl-NL"/>
        </a:p>
      </dgm:t>
    </dgm:pt>
    <dgm:pt modelId="{ECE9C4BE-4897-42A3-9E22-D67389AFFC85}" type="pres">
      <dgm:prSet presAssocID="{46A97813-BA8E-4AA4-936D-B1552BB09107}" presName="hierRoot2" presStyleCnt="0"/>
      <dgm:spPr/>
    </dgm:pt>
    <dgm:pt modelId="{0510FD57-3AF0-4DF2-B96E-EFDC03ACF051}" type="pres">
      <dgm:prSet presAssocID="{46A97813-BA8E-4AA4-936D-B1552BB09107}" presName="composite2" presStyleCnt="0"/>
      <dgm:spPr/>
    </dgm:pt>
    <dgm:pt modelId="{C19F723E-C76D-4592-8AEA-9E232BB8C2F0}" type="pres">
      <dgm:prSet presAssocID="{46A97813-BA8E-4AA4-936D-B1552BB09107}" presName="background2" presStyleLbl="node2" presStyleIdx="1" presStyleCnt="4"/>
      <dgm:spPr/>
    </dgm:pt>
    <dgm:pt modelId="{1B736B16-6CBD-4FA5-ACE1-97407477AE2B}" type="pres">
      <dgm:prSet presAssocID="{46A97813-BA8E-4AA4-936D-B1552BB0910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23FA5762-5EA0-4428-AC7D-2EF4AD83250D}" type="pres">
      <dgm:prSet presAssocID="{46A97813-BA8E-4AA4-936D-B1552BB09107}" presName="hierChild3" presStyleCnt="0"/>
      <dgm:spPr/>
    </dgm:pt>
    <dgm:pt modelId="{C6CD3A22-C972-4B09-A251-C7D5207E0916}" type="pres">
      <dgm:prSet presAssocID="{B2EB4D13-4D0C-49CD-9C86-AED455DA3B44}" presName="Name10" presStyleLbl="parChTrans1D2" presStyleIdx="2" presStyleCnt="4"/>
      <dgm:spPr/>
      <dgm:t>
        <a:bodyPr/>
        <a:lstStyle/>
        <a:p>
          <a:endParaRPr lang="nl-NL"/>
        </a:p>
      </dgm:t>
    </dgm:pt>
    <dgm:pt modelId="{C7AE5557-4A46-4962-A93F-31E870D5A85F}" type="pres">
      <dgm:prSet presAssocID="{2C7DE780-89C1-4A26-AE35-51B43A383BDF}" presName="hierRoot2" presStyleCnt="0"/>
      <dgm:spPr/>
    </dgm:pt>
    <dgm:pt modelId="{98D76445-4428-4D03-831A-F61237C862A8}" type="pres">
      <dgm:prSet presAssocID="{2C7DE780-89C1-4A26-AE35-51B43A383BDF}" presName="composite2" presStyleCnt="0"/>
      <dgm:spPr/>
    </dgm:pt>
    <dgm:pt modelId="{1F149E53-041A-44EB-BEA4-8A49BFCF464B}" type="pres">
      <dgm:prSet presAssocID="{2C7DE780-89C1-4A26-AE35-51B43A383BDF}" presName="background2" presStyleLbl="node2" presStyleIdx="2" presStyleCnt="4"/>
      <dgm:spPr/>
    </dgm:pt>
    <dgm:pt modelId="{488733EE-38F6-43B0-83EB-3BE182E5638A}" type="pres">
      <dgm:prSet presAssocID="{2C7DE780-89C1-4A26-AE35-51B43A383BD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D6EA66C6-9437-452E-BD8B-24DF6785D346}" type="pres">
      <dgm:prSet presAssocID="{2C7DE780-89C1-4A26-AE35-51B43A383BDF}" presName="hierChild3" presStyleCnt="0"/>
      <dgm:spPr/>
    </dgm:pt>
    <dgm:pt modelId="{16682B1F-2284-4B77-BB16-958370415E78}" type="pres">
      <dgm:prSet presAssocID="{CDE59421-4BCA-49EB-A31E-AA95DB3813EF}" presName="Name10" presStyleLbl="parChTrans1D2" presStyleIdx="3" presStyleCnt="4"/>
      <dgm:spPr/>
      <dgm:t>
        <a:bodyPr/>
        <a:lstStyle/>
        <a:p>
          <a:endParaRPr lang="nl-NL"/>
        </a:p>
      </dgm:t>
    </dgm:pt>
    <dgm:pt modelId="{36E7318A-33D0-4520-B1E6-5F0D0EF103AC}" type="pres">
      <dgm:prSet presAssocID="{59FAF938-B426-4607-8110-37E4914D175E}" presName="hierRoot2" presStyleCnt="0"/>
      <dgm:spPr/>
    </dgm:pt>
    <dgm:pt modelId="{9E1C5E7F-7AED-468B-85E3-82850D6D5DEF}" type="pres">
      <dgm:prSet presAssocID="{59FAF938-B426-4607-8110-37E4914D175E}" presName="composite2" presStyleCnt="0"/>
      <dgm:spPr/>
    </dgm:pt>
    <dgm:pt modelId="{0B9A9AB9-7F1F-48D5-9E3D-506FA7E3835D}" type="pres">
      <dgm:prSet presAssocID="{59FAF938-B426-4607-8110-37E4914D175E}" presName="background2" presStyleLbl="node2" presStyleIdx="3" presStyleCnt="4"/>
      <dgm:spPr/>
    </dgm:pt>
    <dgm:pt modelId="{E677A577-87A3-4C84-AFE9-D1D14807624A}" type="pres">
      <dgm:prSet presAssocID="{59FAF938-B426-4607-8110-37E4914D175E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3BFE7146-B56B-4960-9572-FE1615ABE969}" type="pres">
      <dgm:prSet presAssocID="{59FAF938-B426-4607-8110-37E4914D175E}" presName="hierChild3" presStyleCnt="0"/>
      <dgm:spPr/>
    </dgm:pt>
  </dgm:ptLst>
  <dgm:cxnLst>
    <dgm:cxn modelId="{41C275E3-B894-4295-8E13-1DF83C26D8E8}" type="presOf" srcId="{2C7DE780-89C1-4A26-AE35-51B43A383BDF}" destId="{488733EE-38F6-43B0-83EB-3BE182E5638A}" srcOrd="0" destOrd="0" presId="urn:microsoft.com/office/officeart/2005/8/layout/hierarchy1"/>
    <dgm:cxn modelId="{23458B76-5123-4271-83C1-4893428A54FE}" type="presOf" srcId="{59FAF938-B426-4607-8110-37E4914D175E}" destId="{E677A577-87A3-4C84-AFE9-D1D14807624A}" srcOrd="0" destOrd="0" presId="urn:microsoft.com/office/officeart/2005/8/layout/hierarchy1"/>
    <dgm:cxn modelId="{66ED71EA-9FFD-4211-A95F-A5BCA24D725C}" type="presOf" srcId="{459BF2E6-E6E3-4BC1-9007-CCD6BA0E0A88}" destId="{3527FFA4-3B2C-41BD-AB2E-775D55BABA54}" srcOrd="0" destOrd="0" presId="urn:microsoft.com/office/officeart/2005/8/layout/hierarchy1"/>
    <dgm:cxn modelId="{3FDF10C3-C3BD-460C-8007-EACD1F01A764}" srcId="{AA9A56E8-1D76-4A07-8871-762823FC28D6}" destId="{46A97813-BA8E-4AA4-936D-B1552BB09107}" srcOrd="1" destOrd="0" parTransId="{8DEE9B65-03A9-4FA1-99A6-CC44E38E5AC0}" sibTransId="{0C9E939C-2112-40F4-96F5-10D9B11BF8A5}"/>
    <dgm:cxn modelId="{AFA5E5F8-4B06-469A-9886-D3CAE82DB6C2}" type="presOf" srcId="{B2EB4D13-4D0C-49CD-9C86-AED455DA3B44}" destId="{C6CD3A22-C972-4B09-A251-C7D5207E0916}" srcOrd="0" destOrd="0" presId="urn:microsoft.com/office/officeart/2005/8/layout/hierarchy1"/>
    <dgm:cxn modelId="{03CDD362-D507-405F-B8B6-35DA6A44B0E7}" srcId="{AA9A56E8-1D76-4A07-8871-762823FC28D6}" destId="{59FAF938-B426-4607-8110-37E4914D175E}" srcOrd="3" destOrd="0" parTransId="{CDE59421-4BCA-49EB-A31E-AA95DB3813EF}" sibTransId="{EA2CD5A5-4607-42C9-AF78-9FE62F7C84FF}"/>
    <dgm:cxn modelId="{EB74F633-F7F0-4CCA-B344-525AC0CC7B24}" type="presOf" srcId="{8DEE9B65-03A9-4FA1-99A6-CC44E38E5AC0}" destId="{979F5F9A-C4C9-4889-B53A-1356F7DA799C}" srcOrd="0" destOrd="0" presId="urn:microsoft.com/office/officeart/2005/8/layout/hierarchy1"/>
    <dgm:cxn modelId="{C7D53ABB-6F71-4F6A-B1CF-C991465ECE25}" type="presOf" srcId="{AA9A56E8-1D76-4A07-8871-762823FC28D6}" destId="{CFF646BF-B2D0-4D85-808B-A5943F72F510}" srcOrd="0" destOrd="0" presId="urn:microsoft.com/office/officeart/2005/8/layout/hierarchy1"/>
    <dgm:cxn modelId="{374A7144-CAF8-4CFF-9F4B-483FD9A2493E}" type="presOf" srcId="{8661F4C0-E988-4260-80C4-5F13AC7DFCCB}" destId="{8F414A2F-3C2E-4F9A-A6B5-97736B339EC8}" srcOrd="0" destOrd="0" presId="urn:microsoft.com/office/officeart/2005/8/layout/hierarchy1"/>
    <dgm:cxn modelId="{08A84A77-311B-4517-8C84-6E0F63CC0C73}" type="presOf" srcId="{3F7284C7-EE89-40B3-8B55-81E3D9249BE1}" destId="{920B1390-4409-45EF-8B77-A4DFBC8A3EE8}" srcOrd="0" destOrd="0" presId="urn:microsoft.com/office/officeart/2005/8/layout/hierarchy1"/>
    <dgm:cxn modelId="{0FCC3EAA-729C-4F89-9494-A94E8CA3D1CC}" srcId="{AA9A56E8-1D76-4A07-8871-762823FC28D6}" destId="{2C7DE780-89C1-4A26-AE35-51B43A383BDF}" srcOrd="2" destOrd="0" parTransId="{B2EB4D13-4D0C-49CD-9C86-AED455DA3B44}" sibTransId="{EDB77842-48B7-4118-9DC0-E522EAA6A129}"/>
    <dgm:cxn modelId="{6F064F4A-6D52-4F4A-87F1-245BC0424A23}" srcId="{3F7284C7-EE89-40B3-8B55-81E3D9249BE1}" destId="{AA9A56E8-1D76-4A07-8871-762823FC28D6}" srcOrd="0" destOrd="0" parTransId="{104CF156-B862-4DDD-A262-B7D827A83895}" sibTransId="{4ECEFAB4-DCC6-4CFC-BAC9-6C5C0142913B}"/>
    <dgm:cxn modelId="{D0AEF49D-8757-4FA8-A55C-91F0FB453389}" type="presOf" srcId="{CDE59421-4BCA-49EB-A31E-AA95DB3813EF}" destId="{16682B1F-2284-4B77-BB16-958370415E78}" srcOrd="0" destOrd="0" presId="urn:microsoft.com/office/officeart/2005/8/layout/hierarchy1"/>
    <dgm:cxn modelId="{7922018C-89F3-4CFE-B561-3A668FD88E70}" srcId="{AA9A56E8-1D76-4A07-8871-762823FC28D6}" destId="{8661F4C0-E988-4260-80C4-5F13AC7DFCCB}" srcOrd="0" destOrd="0" parTransId="{459BF2E6-E6E3-4BC1-9007-CCD6BA0E0A88}" sibTransId="{49623204-8818-4B09-9400-F83A37FBF0B7}"/>
    <dgm:cxn modelId="{E7C62EA0-8063-4B82-88AB-94CDD4C9B4AC}" type="presOf" srcId="{46A97813-BA8E-4AA4-936D-B1552BB09107}" destId="{1B736B16-6CBD-4FA5-ACE1-97407477AE2B}" srcOrd="0" destOrd="0" presId="urn:microsoft.com/office/officeart/2005/8/layout/hierarchy1"/>
    <dgm:cxn modelId="{2EACE0EC-83FA-47DA-A06D-C8005FE7A2DC}" type="presParOf" srcId="{920B1390-4409-45EF-8B77-A4DFBC8A3EE8}" destId="{FA581B41-2BC8-4F11-A714-FDF62DBFDF9B}" srcOrd="0" destOrd="0" presId="urn:microsoft.com/office/officeart/2005/8/layout/hierarchy1"/>
    <dgm:cxn modelId="{77BF0EDE-485C-48BD-B7D3-32741D9FC18C}" type="presParOf" srcId="{FA581B41-2BC8-4F11-A714-FDF62DBFDF9B}" destId="{1EEA503E-25F6-4D44-B368-2E2DD2A6D659}" srcOrd="0" destOrd="0" presId="urn:microsoft.com/office/officeart/2005/8/layout/hierarchy1"/>
    <dgm:cxn modelId="{CDA5F3B7-3597-4DD5-A22D-186EDE037430}" type="presParOf" srcId="{1EEA503E-25F6-4D44-B368-2E2DD2A6D659}" destId="{BF1D7FB5-1A16-4BA6-A25B-34F285D941BB}" srcOrd="0" destOrd="0" presId="urn:microsoft.com/office/officeart/2005/8/layout/hierarchy1"/>
    <dgm:cxn modelId="{2163BB1E-87E4-4700-B004-F9E1D0A0E607}" type="presParOf" srcId="{1EEA503E-25F6-4D44-B368-2E2DD2A6D659}" destId="{CFF646BF-B2D0-4D85-808B-A5943F72F510}" srcOrd="1" destOrd="0" presId="urn:microsoft.com/office/officeart/2005/8/layout/hierarchy1"/>
    <dgm:cxn modelId="{A66F4024-11D6-41B6-AC23-5D8076E1E075}" type="presParOf" srcId="{FA581B41-2BC8-4F11-A714-FDF62DBFDF9B}" destId="{D1784D95-4293-44B3-AD17-C314F810313A}" srcOrd="1" destOrd="0" presId="urn:microsoft.com/office/officeart/2005/8/layout/hierarchy1"/>
    <dgm:cxn modelId="{A4657B56-EF79-42E2-BC07-E9BA26B08D53}" type="presParOf" srcId="{D1784D95-4293-44B3-AD17-C314F810313A}" destId="{3527FFA4-3B2C-41BD-AB2E-775D55BABA54}" srcOrd="0" destOrd="0" presId="urn:microsoft.com/office/officeart/2005/8/layout/hierarchy1"/>
    <dgm:cxn modelId="{47CABCED-CE48-40AA-819F-669E6749389F}" type="presParOf" srcId="{D1784D95-4293-44B3-AD17-C314F810313A}" destId="{9F9A460D-E825-4418-9B8E-EDCF2C178693}" srcOrd="1" destOrd="0" presId="urn:microsoft.com/office/officeart/2005/8/layout/hierarchy1"/>
    <dgm:cxn modelId="{C8DC7BF8-A2E4-435C-8E7C-7E9CB608BB74}" type="presParOf" srcId="{9F9A460D-E825-4418-9B8E-EDCF2C178693}" destId="{C23BA30F-B0FF-4D0F-8DC8-D5FB5E638A78}" srcOrd="0" destOrd="0" presId="urn:microsoft.com/office/officeart/2005/8/layout/hierarchy1"/>
    <dgm:cxn modelId="{019BE886-65E1-4D9E-A2FD-1665BCCDF6A0}" type="presParOf" srcId="{C23BA30F-B0FF-4D0F-8DC8-D5FB5E638A78}" destId="{7FB3EF55-6841-478C-B0FD-0CDDC5D8BA0D}" srcOrd="0" destOrd="0" presId="urn:microsoft.com/office/officeart/2005/8/layout/hierarchy1"/>
    <dgm:cxn modelId="{51EE2553-DA46-4525-8F08-D04B2180ACC2}" type="presParOf" srcId="{C23BA30F-B0FF-4D0F-8DC8-D5FB5E638A78}" destId="{8F414A2F-3C2E-4F9A-A6B5-97736B339EC8}" srcOrd="1" destOrd="0" presId="urn:microsoft.com/office/officeart/2005/8/layout/hierarchy1"/>
    <dgm:cxn modelId="{427FA5B1-B2BD-4F18-8A6F-7BC026E32DAA}" type="presParOf" srcId="{9F9A460D-E825-4418-9B8E-EDCF2C178693}" destId="{9D36895D-C557-41BB-9269-B4FA057CE478}" srcOrd="1" destOrd="0" presId="urn:microsoft.com/office/officeart/2005/8/layout/hierarchy1"/>
    <dgm:cxn modelId="{F0A7F913-43A4-41E9-AABB-EFE5BE006CE1}" type="presParOf" srcId="{D1784D95-4293-44B3-AD17-C314F810313A}" destId="{979F5F9A-C4C9-4889-B53A-1356F7DA799C}" srcOrd="2" destOrd="0" presId="urn:microsoft.com/office/officeart/2005/8/layout/hierarchy1"/>
    <dgm:cxn modelId="{98F8DAEB-E03B-4194-ACD8-F66E9BB0963B}" type="presParOf" srcId="{D1784D95-4293-44B3-AD17-C314F810313A}" destId="{ECE9C4BE-4897-42A3-9E22-D67389AFFC85}" srcOrd="3" destOrd="0" presId="urn:microsoft.com/office/officeart/2005/8/layout/hierarchy1"/>
    <dgm:cxn modelId="{BBACA3A8-32CD-4C2E-BE6B-A20B158BF1E6}" type="presParOf" srcId="{ECE9C4BE-4897-42A3-9E22-D67389AFFC85}" destId="{0510FD57-3AF0-4DF2-B96E-EFDC03ACF051}" srcOrd="0" destOrd="0" presId="urn:microsoft.com/office/officeart/2005/8/layout/hierarchy1"/>
    <dgm:cxn modelId="{191B9062-C433-4741-B2FE-C1B39EE5C9E8}" type="presParOf" srcId="{0510FD57-3AF0-4DF2-B96E-EFDC03ACF051}" destId="{C19F723E-C76D-4592-8AEA-9E232BB8C2F0}" srcOrd="0" destOrd="0" presId="urn:microsoft.com/office/officeart/2005/8/layout/hierarchy1"/>
    <dgm:cxn modelId="{07E0D809-0A69-431F-B067-5520E69D7AD3}" type="presParOf" srcId="{0510FD57-3AF0-4DF2-B96E-EFDC03ACF051}" destId="{1B736B16-6CBD-4FA5-ACE1-97407477AE2B}" srcOrd="1" destOrd="0" presId="urn:microsoft.com/office/officeart/2005/8/layout/hierarchy1"/>
    <dgm:cxn modelId="{2788437B-A1E4-4362-92FB-EE938B7F8781}" type="presParOf" srcId="{ECE9C4BE-4897-42A3-9E22-D67389AFFC85}" destId="{23FA5762-5EA0-4428-AC7D-2EF4AD83250D}" srcOrd="1" destOrd="0" presId="urn:microsoft.com/office/officeart/2005/8/layout/hierarchy1"/>
    <dgm:cxn modelId="{48A79628-0B87-46B5-89FE-78DDC1CB4E2D}" type="presParOf" srcId="{D1784D95-4293-44B3-AD17-C314F810313A}" destId="{C6CD3A22-C972-4B09-A251-C7D5207E0916}" srcOrd="4" destOrd="0" presId="urn:microsoft.com/office/officeart/2005/8/layout/hierarchy1"/>
    <dgm:cxn modelId="{F6153919-2F96-45BF-BA08-98225CA5D01C}" type="presParOf" srcId="{D1784D95-4293-44B3-AD17-C314F810313A}" destId="{C7AE5557-4A46-4962-A93F-31E870D5A85F}" srcOrd="5" destOrd="0" presId="urn:microsoft.com/office/officeart/2005/8/layout/hierarchy1"/>
    <dgm:cxn modelId="{6C46BEE3-DF43-4488-AF37-EA39E2CA93F3}" type="presParOf" srcId="{C7AE5557-4A46-4962-A93F-31E870D5A85F}" destId="{98D76445-4428-4D03-831A-F61237C862A8}" srcOrd="0" destOrd="0" presId="urn:microsoft.com/office/officeart/2005/8/layout/hierarchy1"/>
    <dgm:cxn modelId="{F43D5F4C-BD40-43DE-98AF-7B3162DEDBA1}" type="presParOf" srcId="{98D76445-4428-4D03-831A-F61237C862A8}" destId="{1F149E53-041A-44EB-BEA4-8A49BFCF464B}" srcOrd="0" destOrd="0" presId="urn:microsoft.com/office/officeart/2005/8/layout/hierarchy1"/>
    <dgm:cxn modelId="{63C24EE0-3403-479D-BE04-AA691C2CA6B9}" type="presParOf" srcId="{98D76445-4428-4D03-831A-F61237C862A8}" destId="{488733EE-38F6-43B0-83EB-3BE182E5638A}" srcOrd="1" destOrd="0" presId="urn:microsoft.com/office/officeart/2005/8/layout/hierarchy1"/>
    <dgm:cxn modelId="{591C0121-2198-410B-B2F6-C9CF4D6FF9D8}" type="presParOf" srcId="{C7AE5557-4A46-4962-A93F-31E870D5A85F}" destId="{D6EA66C6-9437-452E-BD8B-24DF6785D346}" srcOrd="1" destOrd="0" presId="urn:microsoft.com/office/officeart/2005/8/layout/hierarchy1"/>
    <dgm:cxn modelId="{0D63BBBB-4D76-466D-8406-93C8A577ED2E}" type="presParOf" srcId="{D1784D95-4293-44B3-AD17-C314F810313A}" destId="{16682B1F-2284-4B77-BB16-958370415E78}" srcOrd="6" destOrd="0" presId="urn:microsoft.com/office/officeart/2005/8/layout/hierarchy1"/>
    <dgm:cxn modelId="{575BD220-2A17-4D5B-B7A4-C8A99CB57B72}" type="presParOf" srcId="{D1784D95-4293-44B3-AD17-C314F810313A}" destId="{36E7318A-33D0-4520-B1E6-5F0D0EF103AC}" srcOrd="7" destOrd="0" presId="urn:microsoft.com/office/officeart/2005/8/layout/hierarchy1"/>
    <dgm:cxn modelId="{B9E33FAA-0E36-4E95-8784-8EEDD83A0B50}" type="presParOf" srcId="{36E7318A-33D0-4520-B1E6-5F0D0EF103AC}" destId="{9E1C5E7F-7AED-468B-85E3-82850D6D5DEF}" srcOrd="0" destOrd="0" presId="urn:microsoft.com/office/officeart/2005/8/layout/hierarchy1"/>
    <dgm:cxn modelId="{162F8E9C-B608-4112-A1A9-AFBBE0B9781D}" type="presParOf" srcId="{9E1C5E7F-7AED-468B-85E3-82850D6D5DEF}" destId="{0B9A9AB9-7F1F-48D5-9E3D-506FA7E3835D}" srcOrd="0" destOrd="0" presId="urn:microsoft.com/office/officeart/2005/8/layout/hierarchy1"/>
    <dgm:cxn modelId="{E2F1C34F-36BA-48BD-AB30-ED36E865205D}" type="presParOf" srcId="{9E1C5E7F-7AED-468B-85E3-82850D6D5DEF}" destId="{E677A577-87A3-4C84-AFE9-D1D14807624A}" srcOrd="1" destOrd="0" presId="urn:microsoft.com/office/officeart/2005/8/layout/hierarchy1"/>
    <dgm:cxn modelId="{52EB4F0C-8320-44F8-8BB3-24C7B8DE01B8}" type="presParOf" srcId="{36E7318A-33D0-4520-B1E6-5F0D0EF103AC}" destId="{3BFE7146-B56B-4960-9572-FE1615ABE9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82B1F-2284-4B77-BB16-958370415E78}">
      <dsp:nvSpPr>
        <dsp:cNvPr id="0" name=""/>
        <dsp:cNvSpPr/>
      </dsp:nvSpPr>
      <dsp:spPr>
        <a:xfrm>
          <a:off x="4177907" y="861476"/>
          <a:ext cx="1570451" cy="36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613"/>
              </a:lnTo>
              <a:lnTo>
                <a:pt x="1570451" y="238613"/>
              </a:lnTo>
              <a:lnTo>
                <a:pt x="1570451" y="36081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D3A22-C972-4B09-A251-C7D5207E0916}">
      <dsp:nvSpPr>
        <dsp:cNvPr id="0" name=""/>
        <dsp:cNvSpPr/>
      </dsp:nvSpPr>
      <dsp:spPr>
        <a:xfrm>
          <a:off x="4090400" y="861476"/>
          <a:ext cx="91440" cy="360814"/>
        </a:xfrm>
        <a:custGeom>
          <a:avLst/>
          <a:gdLst/>
          <a:ahLst/>
          <a:cxnLst/>
          <a:rect l="0" t="0" r="0" b="0"/>
          <a:pathLst>
            <a:path>
              <a:moveTo>
                <a:pt x="87507" y="0"/>
              </a:moveTo>
              <a:lnTo>
                <a:pt x="87507" y="238613"/>
              </a:lnTo>
              <a:lnTo>
                <a:pt x="45720" y="238613"/>
              </a:lnTo>
              <a:lnTo>
                <a:pt x="45720" y="36081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F5F9A-C4C9-4889-B53A-1356F7DA799C}">
      <dsp:nvSpPr>
        <dsp:cNvPr id="0" name=""/>
        <dsp:cNvSpPr/>
      </dsp:nvSpPr>
      <dsp:spPr>
        <a:xfrm>
          <a:off x="2523880" y="861476"/>
          <a:ext cx="1654027" cy="360814"/>
        </a:xfrm>
        <a:custGeom>
          <a:avLst/>
          <a:gdLst/>
          <a:ahLst/>
          <a:cxnLst/>
          <a:rect l="0" t="0" r="0" b="0"/>
          <a:pathLst>
            <a:path>
              <a:moveTo>
                <a:pt x="1654027" y="0"/>
              </a:moveTo>
              <a:lnTo>
                <a:pt x="1654027" y="238613"/>
              </a:lnTo>
              <a:lnTo>
                <a:pt x="0" y="238613"/>
              </a:lnTo>
              <a:lnTo>
                <a:pt x="0" y="36081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7FFA4-3B2C-41BD-AB2E-775D55BABA54}">
      <dsp:nvSpPr>
        <dsp:cNvPr id="0" name=""/>
        <dsp:cNvSpPr/>
      </dsp:nvSpPr>
      <dsp:spPr>
        <a:xfrm>
          <a:off x="911641" y="861476"/>
          <a:ext cx="3266266" cy="360814"/>
        </a:xfrm>
        <a:custGeom>
          <a:avLst/>
          <a:gdLst/>
          <a:ahLst/>
          <a:cxnLst/>
          <a:rect l="0" t="0" r="0" b="0"/>
          <a:pathLst>
            <a:path>
              <a:moveTo>
                <a:pt x="3266266" y="0"/>
              </a:moveTo>
              <a:lnTo>
                <a:pt x="3266266" y="238613"/>
              </a:lnTo>
              <a:lnTo>
                <a:pt x="0" y="238613"/>
              </a:lnTo>
              <a:lnTo>
                <a:pt x="0" y="36081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D7FB5-1A16-4BA6-A25B-34F285D941BB}">
      <dsp:nvSpPr>
        <dsp:cNvPr id="0" name=""/>
        <dsp:cNvSpPr/>
      </dsp:nvSpPr>
      <dsp:spPr>
        <a:xfrm>
          <a:off x="3518355" y="23845"/>
          <a:ext cx="1319104" cy="837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F646BF-B2D0-4D85-808B-A5943F72F510}">
      <dsp:nvSpPr>
        <dsp:cNvPr id="0" name=""/>
        <dsp:cNvSpPr/>
      </dsp:nvSpPr>
      <dsp:spPr>
        <a:xfrm>
          <a:off x="3664922" y="163083"/>
          <a:ext cx="1319104" cy="83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/>
            <a:t>****</a:t>
          </a:r>
          <a:endParaRPr lang="en-US" sz="1600" kern="1200" dirty="0"/>
        </a:p>
      </dsp:txBody>
      <dsp:txXfrm>
        <a:off x="3689455" y="187616"/>
        <a:ext cx="1270038" cy="788565"/>
      </dsp:txXfrm>
    </dsp:sp>
    <dsp:sp modelId="{7FB3EF55-6841-478C-B0FD-0CDDC5D8BA0D}">
      <dsp:nvSpPr>
        <dsp:cNvPr id="0" name=""/>
        <dsp:cNvSpPr/>
      </dsp:nvSpPr>
      <dsp:spPr>
        <a:xfrm>
          <a:off x="252088" y="1222290"/>
          <a:ext cx="1319104" cy="837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414A2F-3C2E-4F9A-A6B5-97736B339EC8}">
      <dsp:nvSpPr>
        <dsp:cNvPr id="0" name=""/>
        <dsp:cNvSpPr/>
      </dsp:nvSpPr>
      <dsp:spPr>
        <a:xfrm>
          <a:off x="398656" y="1361529"/>
          <a:ext cx="1319104" cy="83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/>
            <a:t>Subgroep</a:t>
          </a:r>
          <a:endParaRPr lang="en-US" sz="1400" kern="1200" dirty="0"/>
        </a:p>
      </dsp:txBody>
      <dsp:txXfrm>
        <a:off x="423189" y="1386062"/>
        <a:ext cx="1270038" cy="788565"/>
      </dsp:txXfrm>
    </dsp:sp>
    <dsp:sp modelId="{C19F723E-C76D-4592-8AEA-9E232BB8C2F0}">
      <dsp:nvSpPr>
        <dsp:cNvPr id="0" name=""/>
        <dsp:cNvSpPr/>
      </dsp:nvSpPr>
      <dsp:spPr>
        <a:xfrm>
          <a:off x="1864328" y="1222290"/>
          <a:ext cx="1319104" cy="837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736B16-6CBD-4FA5-ACE1-97407477AE2B}">
      <dsp:nvSpPr>
        <dsp:cNvPr id="0" name=""/>
        <dsp:cNvSpPr/>
      </dsp:nvSpPr>
      <dsp:spPr>
        <a:xfrm>
          <a:off x="2010895" y="1361529"/>
          <a:ext cx="1319104" cy="83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2035428" y="1386062"/>
        <a:ext cx="1270038" cy="788565"/>
      </dsp:txXfrm>
    </dsp:sp>
    <dsp:sp modelId="{1F149E53-041A-44EB-BEA4-8A49BFCF464B}">
      <dsp:nvSpPr>
        <dsp:cNvPr id="0" name=""/>
        <dsp:cNvSpPr/>
      </dsp:nvSpPr>
      <dsp:spPr>
        <a:xfrm>
          <a:off x="3476567" y="1222290"/>
          <a:ext cx="1319104" cy="837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8733EE-38F6-43B0-83EB-3BE182E5638A}">
      <dsp:nvSpPr>
        <dsp:cNvPr id="0" name=""/>
        <dsp:cNvSpPr/>
      </dsp:nvSpPr>
      <dsp:spPr>
        <a:xfrm>
          <a:off x="3623134" y="1361529"/>
          <a:ext cx="1319104" cy="83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647667" y="1386062"/>
        <a:ext cx="1270038" cy="788565"/>
      </dsp:txXfrm>
    </dsp:sp>
    <dsp:sp modelId="{0B9A9AB9-7F1F-48D5-9E3D-506FA7E3835D}">
      <dsp:nvSpPr>
        <dsp:cNvPr id="0" name=""/>
        <dsp:cNvSpPr/>
      </dsp:nvSpPr>
      <dsp:spPr>
        <a:xfrm>
          <a:off x="5088806" y="1222290"/>
          <a:ext cx="1319104" cy="837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77A577-87A3-4C84-AFE9-D1D14807624A}">
      <dsp:nvSpPr>
        <dsp:cNvPr id="0" name=""/>
        <dsp:cNvSpPr/>
      </dsp:nvSpPr>
      <dsp:spPr>
        <a:xfrm>
          <a:off x="5235374" y="1361529"/>
          <a:ext cx="1319104" cy="837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259907" y="1386062"/>
        <a:ext cx="1270038" cy="788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3E5825-67AF-4045-82A0-CC4ACB6B17E1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54500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349B47-D485-483C-8143-7B1239187F95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311458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7C7D0-C01F-4F1F-A5F4-676BA0E97675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0246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>
              <a:latin typeface="Arial" charset="0"/>
            </a:endParaRPr>
          </a:p>
        </p:txBody>
      </p:sp>
      <p:sp>
        <p:nvSpPr>
          <p:cNvPr id="12493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C88796-FD7C-4573-A78A-69069A2F7162}" type="slidenum">
              <a:rPr lang="nl-NL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nl-NL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58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7C7D0-C01F-4F1F-A5F4-676BA0E97675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4277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7C7D0-C01F-4F1F-A5F4-676BA0E97675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0907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3478">
              <a:defRPr/>
            </a:pPr>
            <a:fld id="{B82F282E-0D61-4FEB-80AF-E37D25C54F1C}" type="slidenum">
              <a:rPr lang="nl-BE">
                <a:solidFill>
                  <a:prstClr val="black"/>
                </a:solidFill>
                <a:latin typeface="Calibri" panose="020F0502020204030204"/>
              </a:rPr>
              <a:pPr defTabSz="943478">
                <a:defRPr/>
              </a:pPr>
              <a:t>27</a:t>
            </a:fld>
            <a:endParaRPr lang="nl-B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170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F282E-0D61-4FEB-80AF-E37D25C54F1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892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F282E-0D61-4FEB-80AF-E37D25C54F1C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4956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F282E-0D61-4FEB-80AF-E37D25C54F1C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7227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F282E-0D61-4FEB-80AF-E37D25C54F1C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1466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F282E-0D61-4FEB-80AF-E37D25C54F1C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4855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4600"/>
            <a:ext cx="5965825" cy="33559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E40CC-09D8-4DDF-A783-9B7B9C2FFF84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548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Kaderen binnen het zorgcontinuüm</a:t>
            </a:r>
          </a:p>
          <a:p>
            <a:r>
              <a:rPr lang="nl-BE" dirty="0"/>
              <a:t>----- Notulen (19/02/20 09:12) -----</a:t>
            </a:r>
          </a:p>
          <a:p>
            <a:r>
              <a:rPr lang="nl-BE" dirty="0"/>
              <a:t>brede basiszorg voor iedereen - geloof in onderwijs - ook voor gedrag , onderlinge fases uitproberen , ook bij gedragsproblemen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7C7D0-C01F-4F1F-A5F4-676BA0E97675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963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titels in de parapluutjes </a:t>
            </a:r>
          </a:p>
          <a:p>
            <a:r>
              <a:rPr lang="nl-BE" dirty="0"/>
              <a:t>Als</a:t>
            </a:r>
            <a:r>
              <a:rPr lang="nl-BE" baseline="0" dirty="0"/>
              <a:t> samenvatting na plenum post-</a:t>
            </a:r>
            <a:r>
              <a:rPr lang="nl-BE" baseline="0" dirty="0" err="1"/>
              <a:t>its</a:t>
            </a:r>
            <a:r>
              <a:rPr lang="nl-BE" baseline="0" dirty="0"/>
              <a:t/>
            </a:r>
            <a:br>
              <a:rPr lang="nl-BE" baseline="0" dirty="0"/>
            </a:br>
            <a:r>
              <a:rPr lang="nl-BE" baseline="0" dirty="0"/>
              <a:t>Kapstokken van HGW</a:t>
            </a:r>
            <a:br>
              <a:rPr lang="nl-BE" baseline="0" dirty="0"/>
            </a:br>
            <a:r>
              <a:rPr lang="nl-BE" baseline="0" dirty="0"/>
              <a:t>Leraren plakken de post-</a:t>
            </a:r>
            <a:r>
              <a:rPr lang="nl-BE" baseline="0" dirty="0" err="1"/>
              <a:t>its</a:t>
            </a:r>
            <a:r>
              <a:rPr lang="nl-BE" baseline="0" dirty="0"/>
              <a:t> onder de termen, wordt overlopen en besproken</a:t>
            </a:r>
          </a:p>
          <a:p>
            <a:endParaRPr lang="nl-BE" baseline="0" dirty="0"/>
          </a:p>
          <a:p>
            <a:r>
              <a:rPr lang="nl-BE" baseline="0" dirty="0" err="1"/>
              <a:t>Vbn</a:t>
            </a:r>
            <a:r>
              <a:rPr lang="nl-BE" baseline="0" dirty="0"/>
              <a:t>: </a:t>
            </a:r>
            <a:br>
              <a:rPr lang="nl-BE" baseline="0" dirty="0"/>
            </a:br>
            <a:r>
              <a:rPr lang="nl-BE" baseline="0" dirty="0"/>
              <a:t>Basishouding van de leraar: flexibiliteit, geduld, open </a:t>
            </a:r>
            <a:r>
              <a:rPr lang="nl-BE" baseline="0" dirty="0" err="1"/>
              <a:t>mindet</a:t>
            </a:r>
            <a:r>
              <a:rPr lang="nl-BE" baseline="0" dirty="0"/>
              <a:t>, geen vooroordelen, doorzettingsvermogen, durven experimenteren, kennis ODET (ook kwaliteit instructie en begeleiding), goed zicht krijgen op onderwijsbehoeften (ook bij kwaliteit), samenwerking met ouders, creatief zijn, dingen durven lossen, …</a:t>
            </a:r>
            <a:br>
              <a:rPr lang="nl-BE" baseline="0" dirty="0"/>
            </a:br>
            <a:r>
              <a:rPr lang="nl-BE" baseline="0" dirty="0"/>
              <a:t>Omgaan met verschillen: talenten van kinderen kunnen gebruiken, differentiëren, aanvaarden van verschillen, </a:t>
            </a:r>
            <a:r>
              <a:rPr lang="nl-BE" baseline="0" dirty="0" err="1"/>
              <a:t>lln</a:t>
            </a:r>
            <a:r>
              <a:rPr lang="nl-BE" baseline="0" dirty="0"/>
              <a:t> kennen en goed weten wat die in huis hebben om hen aan te spreken, goede organisatie, kennis van de leerlijnen, kennis van goede methodieken, zelfstandig werken bevorderen, (ook bij klasmanagement)</a:t>
            </a:r>
          </a:p>
          <a:p>
            <a:r>
              <a:rPr lang="nl-BE" baseline="0" dirty="0"/>
              <a:t>Goede klasorganisatie: vlotte overgangen, effectieve onderwijstijd, goede organisatie</a:t>
            </a:r>
          </a:p>
          <a:p>
            <a:r>
              <a:rPr lang="nl-BE" baseline="0" dirty="0"/>
              <a:t>Kwaliteit: bijscholen, openstaan voor nieuwe dingen, doelgericht werken, methode durven loslaten, afspraken op schoolniveau, </a:t>
            </a:r>
            <a:r>
              <a:rPr lang="nl-BE" baseline="0" dirty="0" err="1"/>
              <a:t>vertikale</a:t>
            </a:r>
            <a:r>
              <a:rPr lang="nl-BE" baseline="0" dirty="0"/>
              <a:t> samenhang, …</a:t>
            </a:r>
          </a:p>
          <a:p>
            <a:r>
              <a:rPr lang="nl-BE" baseline="0" dirty="0"/>
              <a:t>Samenhang school – klas: structureel overleg, hoe werken we, aanpak doorspreken, goede zorgstructuur, advies en hulp durven vragen, communicatie, goede afspraken, …</a:t>
            </a:r>
            <a:br>
              <a:rPr lang="nl-BE" baseline="0" dirty="0"/>
            </a:br>
            <a:r>
              <a:rPr lang="nl-BE" baseline="0" dirty="0"/>
              <a:t>Dit is allemaal de leraar doet ertoe! Uit HGW (al deze parapluutjes)</a:t>
            </a:r>
            <a:br>
              <a:rPr lang="nl-BE" baseline="0" dirty="0"/>
            </a:br>
            <a:r>
              <a:rPr lang="nl-BE" baseline="0" dirty="0"/>
              <a:t>Zorgmensen weten het allemaal heel goed, maar het openplooien naar een team is niet zo gemakkelijk.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7C7D0-C01F-4F1F-A5F4-676BA0E97675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628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 dirty="0">
              <a:latin typeface="Arial" charset="0"/>
            </a:endParaRPr>
          </a:p>
        </p:txBody>
      </p:sp>
      <p:sp>
        <p:nvSpPr>
          <p:cNvPr id="12083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C22A17-6CBB-4155-8F2E-4F1F3CA3197F}" type="slidenum">
              <a:rPr lang="nl-NL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l-NL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773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BE" altLang="nl-BE" dirty="0">
                <a:latin typeface="Arial" charset="0"/>
              </a:rPr>
              <a:t>Daar gaan we</a:t>
            </a:r>
            <a:r>
              <a:rPr lang="nl-BE" altLang="nl-BE" baseline="0" dirty="0">
                <a:latin typeface="Arial" charset="0"/>
              </a:rPr>
              <a:t> nog dieper op in straks</a:t>
            </a:r>
            <a:endParaRPr lang="nl-BE" altLang="nl-BE" dirty="0">
              <a:latin typeface="Arial" charset="0"/>
            </a:endParaRPr>
          </a:p>
        </p:txBody>
      </p:sp>
      <p:sp>
        <p:nvSpPr>
          <p:cNvPr id="12186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56B448-492A-4FEB-A2FF-F9697D652784}" type="slidenum">
              <a:rPr lang="nl-NL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NL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324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 dirty="0">
              <a:latin typeface="Arial" charset="0"/>
            </a:endParaRPr>
          </a:p>
        </p:txBody>
      </p:sp>
      <p:sp>
        <p:nvSpPr>
          <p:cNvPr id="12288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4D2CB3-3C2A-4A43-8B09-2454569AAA91}" type="slidenum">
              <a:rPr lang="nl-NL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l-NL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77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l-BE" altLang="nl-BE">
                <a:latin typeface="Arial" charset="0"/>
              </a:rPr>
              <a:t>----- Notulen (19/02/20 09:12) -----</a:t>
            </a:r>
          </a:p>
          <a:p>
            <a:pPr eaLnBrk="1" hangingPunct="1">
              <a:spcBef>
                <a:spcPct val="0"/>
              </a:spcBef>
            </a:pPr>
            <a:r>
              <a:rPr lang="nl-BE" altLang="nl-BE">
                <a:latin typeface="Arial" charset="0"/>
              </a:rPr>
              <a:t>kijken naar de kdn - legt de lat hoog... -</a:t>
            </a:r>
          </a:p>
        </p:txBody>
      </p:sp>
      <p:sp>
        <p:nvSpPr>
          <p:cNvPr id="1239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3535EA-C41B-47F1-B8CA-AF1DD0EF81D9}" type="slidenum">
              <a:rPr lang="nl-NL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NL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91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>
              <a:latin typeface="Arial" charset="0"/>
            </a:endParaRPr>
          </a:p>
        </p:txBody>
      </p:sp>
      <p:sp>
        <p:nvSpPr>
          <p:cNvPr id="12493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C88796-FD7C-4573-A78A-69069A2F7162}" type="slidenum">
              <a:rPr lang="nl-NL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nl-NL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0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>
              <a:latin typeface="Arial" charset="0"/>
            </a:endParaRPr>
          </a:p>
        </p:txBody>
      </p:sp>
      <p:sp>
        <p:nvSpPr>
          <p:cNvPr id="12493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C88796-FD7C-4573-A78A-69069A2F7162}" type="slidenum">
              <a:rPr lang="nl-NL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nl-NL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681163"/>
            <a:ext cx="8642350" cy="1470025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436938"/>
            <a:ext cx="7200900" cy="152241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71CBD3"/>
                </a:solidFill>
              </a:defRPr>
            </a:lvl1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61925" y="6219825"/>
            <a:ext cx="3968750" cy="6302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8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Voeg naam spreker in via Beeld / Kop- en Voettekst</a:t>
            </a:r>
          </a:p>
        </p:txBody>
      </p:sp>
    </p:spTree>
    <p:extLst>
      <p:ext uri="{BB962C8B-B14F-4D97-AF65-F5344CB8AC3E}">
        <p14:creationId xmlns:p14="http://schemas.microsoft.com/office/powerpoint/2010/main" val="1137357335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9428056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6563" y="188913"/>
            <a:ext cx="2178050" cy="63881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383338" cy="63881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7111729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7947-E2B8-4D5D-889B-8321860B2347}" type="datetimeFigureOut">
              <a:rPr lang="nl-BE" smtClean="0"/>
              <a:pPr/>
              <a:t>19/02/20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B44E-62FE-4344-B1C8-D5ADE4F2F84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740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9790834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7005875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50825" y="1449388"/>
            <a:ext cx="4279900" cy="512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125" y="1449388"/>
            <a:ext cx="4281488" cy="512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5359288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5749803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3394628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873440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49134690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30350267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43213" y="404813"/>
            <a:ext cx="6121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het opmaakprofiel te bewerken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49388"/>
            <a:ext cx="8713788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opmaakprofielen van de modeltekst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8932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 xmlns:p14="http://schemas.microsoft.com/office/powerpoint/2010/main"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29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29C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29C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29C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29C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29C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29C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29C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29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el 1"/>
          <p:cNvSpPr>
            <a:spLocks noGrp="1"/>
          </p:cNvSpPr>
          <p:nvPr>
            <p:ph type="title"/>
          </p:nvPr>
        </p:nvSpPr>
        <p:spPr>
          <a:xfrm>
            <a:off x="179388" y="2420888"/>
            <a:ext cx="2952750" cy="2609106"/>
          </a:xfrm>
        </p:spPr>
        <p:txBody>
          <a:bodyPr/>
          <a:lstStyle/>
          <a:p>
            <a:pPr eaLnBrk="1" hangingPunct="1"/>
            <a:r>
              <a:rPr lang="nl-BE" altLang="nl-BE" b="1" dirty="0">
                <a:solidFill>
                  <a:schemeClr val="bg2">
                    <a:lumMod val="50000"/>
                  </a:schemeClr>
                </a:solidFill>
              </a:rPr>
              <a:t>Brede basiszorg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85" y="0"/>
            <a:ext cx="6205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>
          <a:xfrm>
            <a:off x="2280862" y="86173"/>
            <a:ext cx="6344025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nl-BE" altLang="nl-BE" sz="3200" dirty="0">
                <a:solidFill>
                  <a:schemeClr val="tx1"/>
                </a:solidFill>
                <a:latin typeface="Arial" charset="0"/>
                <a:cs typeface="Arial" charset="0"/>
              </a:rPr>
              <a:t>Een oefening …</a:t>
            </a:r>
            <a:endParaRPr lang="nl-NL" altLang="nl-BE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704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18488" cy="5043488"/>
          </a:xfrm>
          <a:solidFill>
            <a:srgbClr val="E6F3F4"/>
          </a:solidFill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endParaRPr lang="nl-BE" altLang="nl-BE" sz="2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nl-BE" altLang="nl-BE" sz="28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FB591A5D-16A7-44E3-AA85-42714D3CC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396" y="1707797"/>
            <a:ext cx="5855521" cy="4577953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xmlns="" id="{95B8D592-B873-4F23-A696-1B775A3DF6E8}"/>
              </a:ext>
            </a:extLst>
          </p:cNvPr>
          <p:cNvSpPr/>
          <p:nvPr/>
        </p:nvSpPr>
        <p:spPr bwMode="auto">
          <a:xfrm>
            <a:off x="2095928" y="2897312"/>
            <a:ext cx="5044611" cy="195209"/>
          </a:xfrm>
          <a:prstGeom prst="rect">
            <a:avLst/>
          </a:prstGeom>
          <a:solidFill>
            <a:srgbClr val="92D050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5DBACBB1-6527-4816-AAC8-EDE5FF18CEFB}"/>
              </a:ext>
            </a:extLst>
          </p:cNvPr>
          <p:cNvSpPr/>
          <p:nvPr/>
        </p:nvSpPr>
        <p:spPr bwMode="auto">
          <a:xfrm>
            <a:off x="2095927" y="3570271"/>
            <a:ext cx="5044611" cy="195209"/>
          </a:xfrm>
          <a:prstGeom prst="rect">
            <a:avLst/>
          </a:prstGeom>
          <a:solidFill>
            <a:srgbClr val="FFFF00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60378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el 1"/>
          <p:cNvSpPr>
            <a:spLocks noGrp="1"/>
          </p:cNvSpPr>
          <p:nvPr>
            <p:ph type="title"/>
          </p:nvPr>
        </p:nvSpPr>
        <p:spPr>
          <a:xfrm>
            <a:off x="0" y="1444843"/>
            <a:ext cx="2952750" cy="2609106"/>
          </a:xfrm>
        </p:spPr>
        <p:txBody>
          <a:bodyPr/>
          <a:lstStyle/>
          <a:p>
            <a:pPr eaLnBrk="1" hangingPunct="1"/>
            <a:r>
              <a:rPr lang="nl-BE" altLang="nl-BE" b="1" dirty="0">
                <a:solidFill>
                  <a:schemeClr val="bg2">
                    <a:lumMod val="50000"/>
                  </a:schemeClr>
                </a:solidFill>
              </a:rPr>
              <a:t>Verhoogde zorg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5A8B8896-9BB4-4062-A82F-B336332A5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5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679A4C22-71C4-41F6-AEA8-1BFC9FE9A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68" y="1725353"/>
            <a:ext cx="8681663" cy="45322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31B696D-42B5-430A-B694-83E3DCD8EF4B}"/>
              </a:ext>
            </a:extLst>
          </p:cNvPr>
          <p:cNvSpPr txBox="1">
            <a:spLocks/>
          </p:cNvSpPr>
          <p:nvPr/>
        </p:nvSpPr>
        <p:spPr bwMode="auto">
          <a:xfrm>
            <a:off x="2260314" y="191437"/>
            <a:ext cx="6344025" cy="71521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C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C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C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C"/>
                </a:solidFill>
                <a:latin typeface="Arial" charset="0"/>
              </a:defRPr>
            </a:lvl9pPr>
          </a:lstStyle>
          <a:p>
            <a:r>
              <a:rPr lang="nl-BE" altLang="nl-BE" sz="3200" kern="0" dirty="0">
                <a:solidFill>
                  <a:schemeClr val="tx1"/>
                </a:solidFill>
                <a:latin typeface="Arial" charset="0"/>
                <a:cs typeface="Arial" charset="0"/>
              </a:rPr>
              <a:t>Waar kan je differentiëren?</a:t>
            </a:r>
            <a:endParaRPr lang="nl-NL" altLang="nl-BE" sz="3200" kern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19944"/>
      </p:ext>
    </p:extLst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98E2459A-9A2B-4210-BB34-44D8E2CACA0A}"/>
              </a:ext>
            </a:extLst>
          </p:cNvPr>
          <p:cNvSpPr txBox="1">
            <a:spLocks/>
          </p:cNvSpPr>
          <p:nvPr/>
        </p:nvSpPr>
        <p:spPr bwMode="auto">
          <a:xfrm>
            <a:off x="2280862" y="209463"/>
            <a:ext cx="6344025" cy="68438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C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C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C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C"/>
                </a:solidFill>
                <a:latin typeface="Arial" charset="0"/>
              </a:defRPr>
            </a:lvl9pPr>
          </a:lstStyle>
          <a:p>
            <a:r>
              <a:rPr lang="nl-BE" altLang="nl-BE" sz="3200" kern="0" dirty="0">
                <a:solidFill>
                  <a:schemeClr val="tx1"/>
                </a:solidFill>
                <a:latin typeface="Arial" charset="0"/>
                <a:cs typeface="Arial" charset="0"/>
              </a:rPr>
              <a:t>En hoe doe je dat dan?</a:t>
            </a:r>
            <a:endParaRPr lang="nl-NL" altLang="nl-BE" sz="3200" kern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BAFE523C-E1CC-4383-BBE6-044FD023B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12" y="1369156"/>
            <a:ext cx="8404575" cy="506951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0D5127A6-CA83-4F22-ABC7-B4238BAB492C}"/>
              </a:ext>
            </a:extLst>
          </p:cNvPr>
          <p:cNvSpPr txBox="1"/>
          <p:nvPr/>
        </p:nvSpPr>
        <p:spPr>
          <a:xfrm>
            <a:off x="7171362" y="777561"/>
            <a:ext cx="2280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rgbClr val="FF0000"/>
                </a:solidFill>
              </a:rPr>
              <a:t>ADI</a:t>
            </a:r>
          </a:p>
        </p:txBody>
      </p:sp>
    </p:spTree>
    <p:extLst>
      <p:ext uri="{BB962C8B-B14F-4D97-AF65-F5344CB8AC3E}">
        <p14:creationId xmlns:p14="http://schemas.microsoft.com/office/powerpoint/2010/main" val="3280823608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98E2459A-9A2B-4210-BB34-44D8E2CACA0A}"/>
              </a:ext>
            </a:extLst>
          </p:cNvPr>
          <p:cNvSpPr txBox="1">
            <a:spLocks/>
          </p:cNvSpPr>
          <p:nvPr/>
        </p:nvSpPr>
        <p:spPr bwMode="auto">
          <a:xfrm>
            <a:off x="2280862" y="209463"/>
            <a:ext cx="6344025" cy="68438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C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C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C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C"/>
                </a:solidFill>
                <a:latin typeface="Arial" charset="0"/>
              </a:defRPr>
            </a:lvl9pPr>
          </a:lstStyle>
          <a:p>
            <a:r>
              <a:rPr lang="nl-BE" altLang="nl-BE" sz="3200" kern="0" dirty="0">
                <a:solidFill>
                  <a:schemeClr val="tx1"/>
                </a:solidFill>
                <a:latin typeface="Arial" charset="0"/>
                <a:cs typeface="Arial" charset="0"/>
              </a:rPr>
              <a:t>En hoe doe je dat dan?</a:t>
            </a:r>
            <a:endParaRPr lang="nl-NL" altLang="nl-BE" sz="3200" kern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C82D069E-2D14-4073-92BC-D026D2737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692" y="1100696"/>
            <a:ext cx="5541744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67687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98E2459A-9A2B-4210-BB34-44D8E2CACA0A}"/>
              </a:ext>
            </a:extLst>
          </p:cNvPr>
          <p:cNvSpPr txBox="1">
            <a:spLocks/>
          </p:cNvSpPr>
          <p:nvPr/>
        </p:nvSpPr>
        <p:spPr bwMode="auto">
          <a:xfrm>
            <a:off x="2280862" y="209463"/>
            <a:ext cx="6344025" cy="68438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C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C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C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C"/>
                </a:solidFill>
                <a:latin typeface="Arial" charset="0"/>
              </a:defRPr>
            </a:lvl9pPr>
          </a:lstStyle>
          <a:p>
            <a:r>
              <a:rPr lang="nl-BE" altLang="nl-BE" sz="3200" kern="0" dirty="0">
                <a:solidFill>
                  <a:schemeClr val="tx1"/>
                </a:solidFill>
                <a:latin typeface="Arial" charset="0"/>
                <a:cs typeface="Arial" charset="0"/>
              </a:rPr>
              <a:t>De afgeronde </a:t>
            </a:r>
            <a:r>
              <a:rPr lang="nl-BE" altLang="nl-BE" sz="3200" kern="0" dirty="0" err="1">
                <a:solidFill>
                  <a:schemeClr val="tx1"/>
                </a:solidFill>
                <a:latin typeface="Arial" charset="0"/>
                <a:cs typeface="Arial" charset="0"/>
              </a:rPr>
              <a:t>lesgang</a:t>
            </a:r>
            <a:r>
              <a:rPr lang="nl-BE" altLang="nl-BE" sz="3200" kern="0" dirty="0">
                <a:solidFill>
                  <a:schemeClr val="tx1"/>
                </a:solidFill>
                <a:latin typeface="Arial" charset="0"/>
                <a:cs typeface="Arial" charset="0"/>
              </a:rPr>
              <a:t> …</a:t>
            </a:r>
            <a:endParaRPr lang="nl-NL" altLang="nl-BE" sz="3200" kern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xmlns="" id="{B426271B-943B-49B1-81BB-C5D8AF341C67}"/>
              </a:ext>
            </a:extLst>
          </p:cNvPr>
          <p:cNvSpPr txBox="1">
            <a:spLocks/>
          </p:cNvSpPr>
          <p:nvPr/>
        </p:nvSpPr>
        <p:spPr>
          <a:xfrm>
            <a:off x="577280" y="1797248"/>
            <a:ext cx="2669354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100" dirty="0"/>
              <a:t>Introductie</a:t>
            </a:r>
          </a:p>
          <a:p>
            <a:pPr marL="0" indent="0">
              <a:buNone/>
            </a:pPr>
            <a:r>
              <a:rPr lang="nl-BE" sz="2100" dirty="0"/>
              <a:t>Instructie</a:t>
            </a:r>
          </a:p>
          <a:p>
            <a:pPr marL="0" indent="0">
              <a:buNone/>
            </a:pPr>
            <a:r>
              <a:rPr lang="nl-BE" sz="2100" dirty="0"/>
              <a:t>Begeleide </a:t>
            </a:r>
            <a:r>
              <a:rPr lang="nl-BE" sz="2100" dirty="0" err="1"/>
              <a:t>inoefening</a:t>
            </a:r>
            <a:endParaRPr lang="nl-BE" sz="2100" dirty="0"/>
          </a:p>
          <a:p>
            <a:pPr marL="0" indent="0">
              <a:buNone/>
            </a:pPr>
            <a:r>
              <a:rPr lang="nl-BE" sz="2100" dirty="0"/>
              <a:t>Individuele </a:t>
            </a:r>
            <a:r>
              <a:rPr lang="nl-BE" sz="2100" dirty="0" err="1"/>
              <a:t>inoefening</a:t>
            </a:r>
            <a:endParaRPr lang="nl-BE" sz="2100" dirty="0"/>
          </a:p>
          <a:p>
            <a:pPr marL="0" indent="0">
              <a:buNone/>
            </a:pPr>
            <a:r>
              <a:rPr lang="nl-BE" sz="2100" dirty="0"/>
              <a:t>Feedback</a:t>
            </a:r>
          </a:p>
          <a:p>
            <a:pPr marL="0" indent="0">
              <a:buNone/>
            </a:pPr>
            <a:endParaRPr lang="nl-BE" sz="21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A9C0CAAD-7D09-4189-8F20-047A04707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242" y="1389643"/>
            <a:ext cx="4516841" cy="301389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058DB4A1-B327-4524-9E6D-5BF4CEE82DEB}"/>
              </a:ext>
            </a:extLst>
          </p:cNvPr>
          <p:cNvSpPr txBox="1"/>
          <p:nvPr/>
        </p:nvSpPr>
        <p:spPr>
          <a:xfrm>
            <a:off x="939200" y="4937598"/>
            <a:ext cx="5106451" cy="7386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nl-BE" sz="2100" dirty="0"/>
              <a:t>Maar niet iedereen evenveel oefeningen.</a:t>
            </a:r>
          </a:p>
          <a:p>
            <a:r>
              <a:rPr lang="nl-BE" sz="2100" dirty="0"/>
              <a:t>En niet iedereen evenveel tijd…</a:t>
            </a:r>
          </a:p>
        </p:txBody>
      </p:sp>
    </p:spTree>
    <p:extLst>
      <p:ext uri="{BB962C8B-B14F-4D97-AF65-F5344CB8AC3E}">
        <p14:creationId xmlns:p14="http://schemas.microsoft.com/office/powerpoint/2010/main" val="35831630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el 1"/>
          <p:cNvSpPr>
            <a:spLocks noGrp="1"/>
          </p:cNvSpPr>
          <p:nvPr>
            <p:ph type="title"/>
          </p:nvPr>
        </p:nvSpPr>
        <p:spPr>
          <a:xfrm>
            <a:off x="0" y="1444843"/>
            <a:ext cx="4993240" cy="2609106"/>
          </a:xfrm>
        </p:spPr>
        <p:txBody>
          <a:bodyPr/>
          <a:lstStyle/>
          <a:p>
            <a:pPr eaLnBrk="1" hangingPunct="1"/>
            <a:r>
              <a:rPr lang="nl-BE" altLang="nl-BE" b="1" dirty="0">
                <a:solidFill>
                  <a:schemeClr val="bg2">
                    <a:lumMod val="50000"/>
                  </a:schemeClr>
                </a:solidFill>
              </a:rPr>
              <a:t>De uitvinding van de eeuw …..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4DC90C9B-DCEE-4129-BC31-961EAB24A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47" y="2387297"/>
            <a:ext cx="4888776" cy="369500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DAE65B0A-6541-4B40-AD11-8C4C162FDD98}"/>
              </a:ext>
            </a:extLst>
          </p:cNvPr>
          <p:cNvSpPr txBox="1"/>
          <p:nvPr/>
        </p:nvSpPr>
        <p:spPr>
          <a:xfrm>
            <a:off x="5691882" y="3232104"/>
            <a:ext cx="3136071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Onderwijsbehoeftes van de leerling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Ondersteuningsbehoeftes van de leraar</a:t>
            </a:r>
          </a:p>
        </p:txBody>
      </p:sp>
    </p:spTree>
    <p:extLst>
      <p:ext uri="{BB962C8B-B14F-4D97-AF65-F5344CB8AC3E}">
        <p14:creationId xmlns:p14="http://schemas.microsoft.com/office/powerpoint/2010/main" val="806068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vak 29">
            <a:extLst>
              <a:ext uri="{FF2B5EF4-FFF2-40B4-BE49-F238E27FC236}">
                <a16:creationId xmlns:a16="http://schemas.microsoft.com/office/drawing/2014/main" xmlns="" id="{F8081E1D-96F8-4596-99DA-898DD023D669}"/>
              </a:ext>
            </a:extLst>
          </p:cNvPr>
          <p:cNvSpPr txBox="1"/>
          <p:nvPr/>
        </p:nvSpPr>
        <p:spPr>
          <a:xfrm>
            <a:off x="2189094" y="2024776"/>
            <a:ext cx="983974" cy="78483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r>
              <a:rPr lang="nl-BE" sz="1500" dirty="0"/>
              <a:t>Instructie</a:t>
            </a:r>
          </a:p>
          <a:p>
            <a:endParaRPr lang="nl-BE" sz="1500" dirty="0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xmlns="" id="{48556146-524A-44D8-8FDE-6058D9E7C5A5}"/>
              </a:ext>
            </a:extLst>
          </p:cNvPr>
          <p:cNvSpPr txBox="1"/>
          <p:nvPr/>
        </p:nvSpPr>
        <p:spPr>
          <a:xfrm>
            <a:off x="3356943" y="2024611"/>
            <a:ext cx="983974" cy="784830"/>
          </a:xfrm>
          <a:prstGeom prst="rect">
            <a:avLst/>
          </a:prstGeom>
          <a:gradFill>
            <a:gsLst>
              <a:gs pos="0">
                <a:srgbClr val="FFC000"/>
              </a:gs>
              <a:gs pos="64000">
                <a:srgbClr val="FFC000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pPr algn="ctr"/>
            <a:r>
              <a:rPr lang="nl-BE" sz="1500" dirty="0" err="1"/>
              <a:t>Ind</a:t>
            </a:r>
            <a:r>
              <a:rPr lang="nl-BE" sz="1500" dirty="0"/>
              <a:t>. werk</a:t>
            </a:r>
          </a:p>
          <a:p>
            <a:endParaRPr lang="nl-BE" sz="1500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6ABCEC16-12E5-4103-95D1-FFB36A865DBA}"/>
              </a:ext>
            </a:extLst>
          </p:cNvPr>
          <p:cNvSpPr txBox="1"/>
          <p:nvPr/>
        </p:nvSpPr>
        <p:spPr>
          <a:xfrm>
            <a:off x="6380922" y="2066582"/>
            <a:ext cx="983974" cy="784830"/>
          </a:xfrm>
          <a:prstGeom prst="rect">
            <a:avLst/>
          </a:prstGeom>
          <a:gradFill>
            <a:gsLst>
              <a:gs pos="0">
                <a:srgbClr val="FF0000"/>
              </a:gs>
              <a:gs pos="9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pPr algn="ctr"/>
            <a:r>
              <a:rPr lang="nl-BE" sz="1500" dirty="0"/>
              <a:t>ICT</a:t>
            </a:r>
          </a:p>
          <a:p>
            <a:endParaRPr lang="nl-BE" sz="1500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xmlns="" id="{EF7D0446-7CCD-41D3-AF9C-BE5017DFDC6A}"/>
              </a:ext>
            </a:extLst>
          </p:cNvPr>
          <p:cNvSpPr txBox="1"/>
          <p:nvPr/>
        </p:nvSpPr>
        <p:spPr>
          <a:xfrm>
            <a:off x="4631636" y="2035468"/>
            <a:ext cx="1341783" cy="1015663"/>
          </a:xfrm>
          <a:prstGeom prst="rect">
            <a:avLst/>
          </a:prstGeom>
          <a:gradFill>
            <a:gsLst>
              <a:gs pos="74000">
                <a:srgbClr val="92D050"/>
              </a:gs>
              <a:gs pos="97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r>
              <a:rPr lang="nl-BE" sz="1500" dirty="0"/>
              <a:t>samenwerken</a:t>
            </a:r>
          </a:p>
          <a:p>
            <a:endParaRPr lang="nl-BE" sz="15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11825F9A-29DA-42CD-B90B-C3D47156677E}"/>
              </a:ext>
            </a:extLst>
          </p:cNvPr>
          <p:cNvSpPr txBox="1"/>
          <p:nvPr/>
        </p:nvSpPr>
        <p:spPr>
          <a:xfrm>
            <a:off x="2037524" y="2208973"/>
            <a:ext cx="983974" cy="78483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r>
              <a:rPr lang="nl-BE" sz="1500" dirty="0"/>
              <a:t>Instructie</a:t>
            </a:r>
          </a:p>
          <a:p>
            <a:endParaRPr lang="nl-BE" sz="15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FE48B7DD-6E77-4BA6-A0E7-751B5F3331FA}"/>
              </a:ext>
            </a:extLst>
          </p:cNvPr>
          <p:cNvSpPr txBox="1"/>
          <p:nvPr/>
        </p:nvSpPr>
        <p:spPr>
          <a:xfrm>
            <a:off x="3304763" y="2208973"/>
            <a:ext cx="983974" cy="784830"/>
          </a:xfrm>
          <a:prstGeom prst="rect">
            <a:avLst/>
          </a:prstGeom>
          <a:gradFill>
            <a:gsLst>
              <a:gs pos="0">
                <a:srgbClr val="FFC000"/>
              </a:gs>
              <a:gs pos="64000">
                <a:srgbClr val="FFC000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pPr algn="ctr"/>
            <a:r>
              <a:rPr lang="nl-BE" sz="1500" dirty="0" err="1"/>
              <a:t>Ind</a:t>
            </a:r>
            <a:r>
              <a:rPr lang="nl-BE" sz="1500" dirty="0"/>
              <a:t>. werk</a:t>
            </a:r>
          </a:p>
          <a:p>
            <a:endParaRPr lang="nl-BE" sz="15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6E273275-1A7E-40AD-9256-2DDF4A08E71C}"/>
              </a:ext>
            </a:extLst>
          </p:cNvPr>
          <p:cNvSpPr txBox="1"/>
          <p:nvPr/>
        </p:nvSpPr>
        <p:spPr>
          <a:xfrm>
            <a:off x="4509882" y="2293632"/>
            <a:ext cx="1466017" cy="784830"/>
          </a:xfrm>
          <a:prstGeom prst="rect">
            <a:avLst/>
          </a:prstGeom>
          <a:gradFill>
            <a:gsLst>
              <a:gs pos="74000">
                <a:srgbClr val="92D050"/>
              </a:gs>
              <a:gs pos="97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r>
              <a:rPr lang="nl-BE" sz="1500" dirty="0"/>
              <a:t>samenwerken</a:t>
            </a:r>
          </a:p>
          <a:p>
            <a:endParaRPr lang="nl-BE" sz="15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936673DA-9E2D-44B5-BE34-8CCACCDED139}"/>
              </a:ext>
            </a:extLst>
          </p:cNvPr>
          <p:cNvSpPr txBox="1"/>
          <p:nvPr/>
        </p:nvSpPr>
        <p:spPr>
          <a:xfrm>
            <a:off x="6316320" y="2208971"/>
            <a:ext cx="983974" cy="784830"/>
          </a:xfrm>
          <a:prstGeom prst="rect">
            <a:avLst/>
          </a:prstGeom>
          <a:gradFill>
            <a:gsLst>
              <a:gs pos="0">
                <a:srgbClr val="FF0000"/>
              </a:gs>
              <a:gs pos="9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pPr algn="ctr"/>
            <a:r>
              <a:rPr lang="nl-BE" sz="1500" dirty="0"/>
              <a:t>ICT</a:t>
            </a:r>
          </a:p>
          <a:p>
            <a:endParaRPr lang="nl-BE" sz="1500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xmlns="" id="{EEFA600F-D104-4334-8DA4-75A2272552EB}"/>
              </a:ext>
            </a:extLst>
          </p:cNvPr>
          <p:cNvCxnSpPr>
            <a:cxnSpLocks/>
          </p:cNvCxnSpPr>
          <p:nvPr/>
        </p:nvCxnSpPr>
        <p:spPr bwMode="auto">
          <a:xfrm>
            <a:off x="6808304" y="3073677"/>
            <a:ext cx="0" cy="57647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xmlns="" id="{AB9F58B7-6C97-4429-BBBF-5763D54D1515}"/>
              </a:ext>
            </a:extLst>
          </p:cNvPr>
          <p:cNvCxnSpPr/>
          <p:nvPr/>
        </p:nvCxnSpPr>
        <p:spPr bwMode="auto">
          <a:xfrm flipH="1">
            <a:off x="2335697" y="3650146"/>
            <a:ext cx="447260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xmlns="" id="{671E8561-35E7-4D6A-973B-FD5529441C7A}"/>
              </a:ext>
            </a:extLst>
          </p:cNvPr>
          <p:cNvCxnSpPr/>
          <p:nvPr/>
        </p:nvCxnSpPr>
        <p:spPr bwMode="auto">
          <a:xfrm flipV="1">
            <a:off x="2335696" y="3212824"/>
            <a:ext cx="0" cy="43732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xmlns="" id="{7D127D5B-5EA8-44D8-87C3-BF5770B08109}"/>
              </a:ext>
            </a:extLst>
          </p:cNvPr>
          <p:cNvCxnSpPr/>
          <p:nvPr/>
        </p:nvCxnSpPr>
        <p:spPr bwMode="auto">
          <a:xfrm flipV="1">
            <a:off x="5242891" y="3212824"/>
            <a:ext cx="0" cy="43732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xmlns="" id="{05E15FEF-3DC5-4D4F-B69D-C5ED6414FAB8}"/>
              </a:ext>
            </a:extLst>
          </p:cNvPr>
          <p:cNvCxnSpPr/>
          <p:nvPr/>
        </p:nvCxnSpPr>
        <p:spPr bwMode="auto">
          <a:xfrm flipV="1">
            <a:off x="3766931" y="3212824"/>
            <a:ext cx="0" cy="43732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xmlns="" id="{41FFEB32-293A-455E-9D7B-DCC9DF4FAFE0}"/>
              </a:ext>
            </a:extLst>
          </p:cNvPr>
          <p:cNvSpPr txBox="1"/>
          <p:nvPr/>
        </p:nvSpPr>
        <p:spPr>
          <a:xfrm>
            <a:off x="2832655" y="976522"/>
            <a:ext cx="4671391" cy="507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nl-BE" sz="2700" dirty="0"/>
              <a:t>Klasinterne differentiatie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xmlns="" id="{4C231027-6B75-46FD-BF80-7256254E7936}"/>
              </a:ext>
            </a:extLst>
          </p:cNvPr>
          <p:cNvSpPr txBox="1"/>
          <p:nvPr/>
        </p:nvSpPr>
        <p:spPr>
          <a:xfrm>
            <a:off x="1843706" y="4712337"/>
            <a:ext cx="1654870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nl-BE" sz="1800" dirty="0"/>
          </a:p>
          <a:p>
            <a:r>
              <a:rPr lang="nl-BE" sz="1800" dirty="0"/>
              <a:t>Basisleerstof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xmlns="" id="{E3B669E0-899E-445D-925A-8C8039B6A8D0}"/>
              </a:ext>
            </a:extLst>
          </p:cNvPr>
          <p:cNvSpPr txBox="1"/>
          <p:nvPr/>
        </p:nvSpPr>
        <p:spPr>
          <a:xfrm>
            <a:off x="3938382" y="4712337"/>
            <a:ext cx="1654870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nl-BE" sz="1800" dirty="0"/>
              <a:t>Zorg</a:t>
            </a:r>
          </a:p>
          <a:p>
            <a:r>
              <a:rPr lang="nl-BE" sz="1800" dirty="0"/>
              <a:t>Remediëring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5800F6C6-B2F3-4B58-A3BA-C0259932DEBA}"/>
              </a:ext>
            </a:extLst>
          </p:cNvPr>
          <p:cNvSpPr txBox="1"/>
          <p:nvPr/>
        </p:nvSpPr>
        <p:spPr>
          <a:xfrm>
            <a:off x="5839242" y="4712337"/>
            <a:ext cx="1461052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endParaRPr lang="nl-BE" sz="1800" dirty="0"/>
          </a:p>
          <a:p>
            <a:pPr algn="ctr"/>
            <a:r>
              <a:rPr lang="nl-BE" sz="1800" dirty="0"/>
              <a:t>Uitbreiding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xmlns="" id="{61F6685C-315F-4149-8C80-AB863AD88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55" y="2106326"/>
            <a:ext cx="700088" cy="864394"/>
          </a:xfrm>
          <a:prstGeom prst="rect">
            <a:avLst/>
          </a:prstGeom>
        </p:spPr>
      </p:pic>
      <p:sp>
        <p:nvSpPr>
          <p:cNvPr id="25" name="Pijl: omlaag 24">
            <a:extLst>
              <a:ext uri="{FF2B5EF4-FFF2-40B4-BE49-F238E27FC236}">
                <a16:creationId xmlns:a16="http://schemas.microsoft.com/office/drawing/2014/main" xmlns="" id="{C68EE194-4687-4A79-A946-4791243B72EA}"/>
              </a:ext>
            </a:extLst>
          </p:cNvPr>
          <p:cNvSpPr/>
          <p:nvPr/>
        </p:nvSpPr>
        <p:spPr bwMode="auto">
          <a:xfrm rot="10800000">
            <a:off x="2616476" y="4180593"/>
            <a:ext cx="303144" cy="506896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 sz="1500">
              <a:latin typeface="Arial" charset="0"/>
            </a:endParaRPr>
          </a:p>
        </p:txBody>
      </p:sp>
      <p:sp>
        <p:nvSpPr>
          <p:cNvPr id="26" name="Pijl: omlaag 25">
            <a:extLst>
              <a:ext uri="{FF2B5EF4-FFF2-40B4-BE49-F238E27FC236}">
                <a16:creationId xmlns:a16="http://schemas.microsoft.com/office/drawing/2014/main" xmlns="" id="{5CB2ADB7-46AE-44A1-B651-6DB0509378C3}"/>
              </a:ext>
            </a:extLst>
          </p:cNvPr>
          <p:cNvSpPr/>
          <p:nvPr/>
        </p:nvSpPr>
        <p:spPr bwMode="auto">
          <a:xfrm rot="10800000">
            <a:off x="4517334" y="4188048"/>
            <a:ext cx="303144" cy="506896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 sz="1500" dirty="0">
              <a:latin typeface="Arial" charset="0"/>
            </a:endParaRPr>
          </a:p>
        </p:txBody>
      </p:sp>
      <p:sp>
        <p:nvSpPr>
          <p:cNvPr id="27" name="Pijl: omlaag 26">
            <a:extLst>
              <a:ext uri="{FF2B5EF4-FFF2-40B4-BE49-F238E27FC236}">
                <a16:creationId xmlns:a16="http://schemas.microsoft.com/office/drawing/2014/main" xmlns="" id="{4056E1C8-2355-409F-9F31-5323F4EBDFE9}"/>
              </a:ext>
            </a:extLst>
          </p:cNvPr>
          <p:cNvSpPr/>
          <p:nvPr/>
        </p:nvSpPr>
        <p:spPr bwMode="auto">
          <a:xfrm rot="10800000">
            <a:off x="6418192" y="4178109"/>
            <a:ext cx="303144" cy="506896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 sz="15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214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4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C8BBE12D-9AEA-4B2E-9DCB-89F372FADF37}"/>
              </a:ext>
            </a:extLst>
          </p:cNvPr>
          <p:cNvSpPr txBox="1"/>
          <p:nvPr/>
        </p:nvSpPr>
        <p:spPr>
          <a:xfrm>
            <a:off x="7300457" y="3339170"/>
            <a:ext cx="936443" cy="1200329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nl-BE" sz="1800" dirty="0"/>
          </a:p>
          <a:p>
            <a:r>
              <a:rPr lang="nl-BE" sz="1800" dirty="0" err="1"/>
              <a:t>Reme-diërend</a:t>
            </a:r>
            <a:endParaRPr lang="nl-BE" sz="18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16F0E15B-9081-48AA-8969-D24C4C485CD7}"/>
              </a:ext>
            </a:extLst>
          </p:cNvPr>
          <p:cNvSpPr txBox="1"/>
          <p:nvPr/>
        </p:nvSpPr>
        <p:spPr>
          <a:xfrm>
            <a:off x="7300457" y="2139399"/>
            <a:ext cx="940386" cy="1015663"/>
          </a:xfrm>
          <a:prstGeom prst="rect">
            <a:avLst/>
          </a:prstGeom>
          <a:gradFill>
            <a:gsLst>
              <a:gs pos="0">
                <a:srgbClr val="FFC000"/>
              </a:gs>
              <a:gs pos="64000">
                <a:srgbClr val="FFC000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pPr algn="ctr"/>
            <a:r>
              <a:rPr lang="nl-BE" sz="1500" dirty="0"/>
              <a:t>Individueel werk</a:t>
            </a:r>
          </a:p>
          <a:p>
            <a:endParaRPr lang="nl-BE" sz="1500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7DB1594A-32CF-42ED-B86E-EA7D0708E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58"/>
            <a:ext cx="1938133" cy="108535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78670644-EC9A-4C1F-959C-137F2559C151}"/>
              </a:ext>
            </a:extLst>
          </p:cNvPr>
          <p:cNvSpPr txBox="1"/>
          <p:nvPr/>
        </p:nvSpPr>
        <p:spPr>
          <a:xfrm>
            <a:off x="2971803" y="1006340"/>
            <a:ext cx="4671391" cy="507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nl-BE" sz="2700" dirty="0"/>
              <a:t>Voorbeeld …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64538103-4704-4C5A-8F7C-0F30B5A74D3C}"/>
              </a:ext>
            </a:extLst>
          </p:cNvPr>
          <p:cNvSpPr txBox="1"/>
          <p:nvPr/>
        </p:nvSpPr>
        <p:spPr>
          <a:xfrm>
            <a:off x="2584176" y="2139400"/>
            <a:ext cx="983974" cy="78483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r>
              <a:rPr lang="nl-BE" sz="1500" dirty="0"/>
              <a:t>Instructie</a:t>
            </a:r>
          </a:p>
          <a:p>
            <a:endParaRPr lang="nl-BE" sz="15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49B54E7D-1E38-4278-AA8B-E8E42655AC8C}"/>
              </a:ext>
            </a:extLst>
          </p:cNvPr>
          <p:cNvSpPr txBox="1"/>
          <p:nvPr/>
        </p:nvSpPr>
        <p:spPr>
          <a:xfrm>
            <a:off x="4169465" y="2139398"/>
            <a:ext cx="2420178" cy="784830"/>
          </a:xfrm>
          <a:prstGeom prst="rect">
            <a:avLst/>
          </a:prstGeom>
          <a:gradFill>
            <a:gsLst>
              <a:gs pos="0">
                <a:srgbClr val="FFC000"/>
              </a:gs>
              <a:gs pos="64000">
                <a:srgbClr val="FFC000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pPr algn="ctr"/>
            <a:r>
              <a:rPr lang="nl-BE" sz="1500" dirty="0"/>
              <a:t>Individueel werk</a:t>
            </a:r>
          </a:p>
          <a:p>
            <a:endParaRPr lang="nl-BE" sz="15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6605D7DB-0F51-4585-BA5D-FB1D87B87076}"/>
              </a:ext>
            </a:extLst>
          </p:cNvPr>
          <p:cNvSpPr txBox="1"/>
          <p:nvPr/>
        </p:nvSpPr>
        <p:spPr>
          <a:xfrm>
            <a:off x="2345636" y="3549461"/>
            <a:ext cx="1461052" cy="923330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nl-BE" sz="1800" dirty="0"/>
          </a:p>
          <a:p>
            <a:r>
              <a:rPr lang="nl-BE" sz="1800" dirty="0"/>
              <a:t>Basisleerstof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258DF514-0054-4A88-B3C5-E25C62053E82}"/>
              </a:ext>
            </a:extLst>
          </p:cNvPr>
          <p:cNvSpPr txBox="1"/>
          <p:nvPr/>
        </p:nvSpPr>
        <p:spPr>
          <a:xfrm>
            <a:off x="2345634" y="4509397"/>
            <a:ext cx="1461052" cy="923330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nl-BE" sz="1800" dirty="0"/>
              <a:t>Zorg</a:t>
            </a:r>
          </a:p>
          <a:p>
            <a:r>
              <a:rPr lang="nl-BE" sz="1800" dirty="0"/>
              <a:t>Remediëring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4EF65117-FFD5-41B5-B18E-170B760953B0}"/>
              </a:ext>
            </a:extLst>
          </p:cNvPr>
          <p:cNvSpPr txBox="1"/>
          <p:nvPr/>
        </p:nvSpPr>
        <p:spPr>
          <a:xfrm>
            <a:off x="5203137" y="4509396"/>
            <a:ext cx="1461052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endParaRPr lang="nl-BE" sz="1800" dirty="0"/>
          </a:p>
          <a:p>
            <a:pPr algn="ctr"/>
            <a:r>
              <a:rPr lang="nl-BE" sz="1800" dirty="0"/>
              <a:t>Uitbreiding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3CA4707C-C86C-4376-A3CE-DA3C8151D3CA}"/>
              </a:ext>
            </a:extLst>
          </p:cNvPr>
          <p:cNvSpPr txBox="1"/>
          <p:nvPr/>
        </p:nvSpPr>
        <p:spPr>
          <a:xfrm>
            <a:off x="4187169" y="3558104"/>
            <a:ext cx="1461052" cy="923330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nl-BE" sz="1800" dirty="0"/>
          </a:p>
          <a:p>
            <a:r>
              <a:rPr lang="nl-BE" sz="1800" dirty="0"/>
              <a:t>Basisleerstof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F6A5CE31-8F19-4490-8657-FBD960ECA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116" y="2948919"/>
            <a:ext cx="700088" cy="864394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xmlns="" id="{78B637F3-8543-4A57-94A7-E3376CCC67A8}"/>
              </a:ext>
            </a:extLst>
          </p:cNvPr>
          <p:cNvSpPr/>
          <p:nvPr/>
        </p:nvSpPr>
        <p:spPr bwMode="auto">
          <a:xfrm>
            <a:off x="1938133" y="1990312"/>
            <a:ext cx="6484349" cy="334948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 sz="1500">
              <a:latin typeface="Arial" charset="0"/>
            </a:endParaRP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xmlns="" id="{E863D913-FD31-4FF2-B9C7-A9FAA47A3241}"/>
              </a:ext>
            </a:extLst>
          </p:cNvPr>
          <p:cNvCxnSpPr/>
          <p:nvPr/>
        </p:nvCxnSpPr>
        <p:spPr bwMode="auto">
          <a:xfrm>
            <a:off x="3886200" y="2139398"/>
            <a:ext cx="0" cy="299324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xmlns="" id="{ABCD80AA-640D-4A1A-8A70-4BD5E8A4B6F7}"/>
              </a:ext>
            </a:extLst>
          </p:cNvPr>
          <p:cNvCxnSpPr>
            <a:cxnSpLocks/>
          </p:cNvCxnSpPr>
          <p:nvPr/>
        </p:nvCxnSpPr>
        <p:spPr>
          <a:xfrm>
            <a:off x="7136606" y="1990312"/>
            <a:ext cx="0" cy="33460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4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3912 C -4.44444E-6 -0.04977 0.0533 -0.0581 0.11875 -0.0581 L 0.39341 -0.0581 C 0.45886 -0.0581 0.51233 -0.04977 0.51233 -0.03912 L 0.51233 0.00394 C 0.51233 0.01435 0.45886 0.02338 0.39341 0.02338 L 0.11875 0.02338 C 0.0533 0.02338 -4.44444E-6 0.01435 -4.44444E-6 0.00394 L -4.44444E-6 -0.03912 Z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8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78670644-EC9A-4C1F-959C-137F2559C151}"/>
              </a:ext>
            </a:extLst>
          </p:cNvPr>
          <p:cNvSpPr txBox="1"/>
          <p:nvPr/>
        </p:nvSpPr>
        <p:spPr>
          <a:xfrm>
            <a:off x="2971803" y="1006340"/>
            <a:ext cx="4671391" cy="507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nl-BE" sz="2700" dirty="0"/>
              <a:t>Voorbeeld …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64538103-4704-4C5A-8F7C-0F30B5A74D3C}"/>
              </a:ext>
            </a:extLst>
          </p:cNvPr>
          <p:cNvSpPr txBox="1"/>
          <p:nvPr/>
        </p:nvSpPr>
        <p:spPr>
          <a:xfrm>
            <a:off x="2584176" y="2139400"/>
            <a:ext cx="983974" cy="78483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r>
              <a:rPr lang="nl-BE" sz="1500" dirty="0"/>
              <a:t>Instructie</a:t>
            </a:r>
          </a:p>
          <a:p>
            <a:endParaRPr lang="nl-BE" sz="15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6605D7DB-0F51-4585-BA5D-FB1D87B87076}"/>
              </a:ext>
            </a:extLst>
          </p:cNvPr>
          <p:cNvSpPr txBox="1"/>
          <p:nvPr/>
        </p:nvSpPr>
        <p:spPr>
          <a:xfrm>
            <a:off x="2236302" y="3549461"/>
            <a:ext cx="1570386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nl-BE" sz="1800" dirty="0"/>
          </a:p>
          <a:p>
            <a:r>
              <a:rPr lang="nl-BE" sz="1800" dirty="0"/>
              <a:t>Basisleerstof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258DF514-0054-4A88-B3C5-E25C62053E82}"/>
              </a:ext>
            </a:extLst>
          </p:cNvPr>
          <p:cNvSpPr txBox="1"/>
          <p:nvPr/>
        </p:nvSpPr>
        <p:spPr>
          <a:xfrm>
            <a:off x="2236300" y="4509397"/>
            <a:ext cx="1570386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nl-BE" sz="1800" dirty="0"/>
              <a:t>Zorg</a:t>
            </a:r>
          </a:p>
          <a:p>
            <a:r>
              <a:rPr lang="nl-BE" sz="1800" dirty="0"/>
              <a:t>Remediëring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4EF65117-FFD5-41B5-B18E-170B760953B0}"/>
              </a:ext>
            </a:extLst>
          </p:cNvPr>
          <p:cNvSpPr txBox="1"/>
          <p:nvPr/>
        </p:nvSpPr>
        <p:spPr>
          <a:xfrm>
            <a:off x="5203137" y="4509396"/>
            <a:ext cx="1461052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endParaRPr lang="nl-BE" sz="1800" dirty="0"/>
          </a:p>
          <a:p>
            <a:pPr algn="ctr"/>
            <a:r>
              <a:rPr lang="nl-BE" sz="1800" dirty="0"/>
              <a:t>Uitbreiding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3CA4707C-C86C-4376-A3CE-DA3C8151D3CA}"/>
              </a:ext>
            </a:extLst>
          </p:cNvPr>
          <p:cNvSpPr txBox="1"/>
          <p:nvPr/>
        </p:nvSpPr>
        <p:spPr>
          <a:xfrm>
            <a:off x="4187168" y="3558104"/>
            <a:ext cx="1647099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nl-BE" sz="1800" dirty="0"/>
          </a:p>
          <a:p>
            <a:r>
              <a:rPr lang="nl-BE" sz="1800" dirty="0"/>
              <a:t>Basisleerstof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xmlns="" id="{78B637F3-8543-4A57-94A7-E3376CCC67A8}"/>
              </a:ext>
            </a:extLst>
          </p:cNvPr>
          <p:cNvSpPr/>
          <p:nvPr/>
        </p:nvSpPr>
        <p:spPr bwMode="auto">
          <a:xfrm>
            <a:off x="1938133" y="1990312"/>
            <a:ext cx="4969565" cy="334948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 sz="1500">
              <a:latin typeface="Arial" charset="0"/>
            </a:endParaRP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xmlns="" id="{E863D913-FD31-4FF2-B9C7-A9FAA47A3241}"/>
              </a:ext>
            </a:extLst>
          </p:cNvPr>
          <p:cNvCxnSpPr/>
          <p:nvPr/>
        </p:nvCxnSpPr>
        <p:spPr bwMode="auto">
          <a:xfrm>
            <a:off x="3886200" y="2139398"/>
            <a:ext cx="0" cy="299324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3A51529F-47A5-433C-AD1C-F45220DB8F72}"/>
              </a:ext>
            </a:extLst>
          </p:cNvPr>
          <p:cNvSpPr txBox="1"/>
          <p:nvPr/>
        </p:nvSpPr>
        <p:spPr>
          <a:xfrm>
            <a:off x="5814000" y="2718461"/>
            <a:ext cx="983974" cy="78483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r>
              <a:rPr lang="nl-BE" sz="1500" dirty="0"/>
              <a:t>Instructie</a:t>
            </a:r>
          </a:p>
          <a:p>
            <a:endParaRPr lang="nl-BE" sz="15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6A75F40B-9959-408B-B9B1-B63291376627}"/>
              </a:ext>
            </a:extLst>
          </p:cNvPr>
          <p:cNvSpPr txBox="1"/>
          <p:nvPr/>
        </p:nvSpPr>
        <p:spPr>
          <a:xfrm>
            <a:off x="4608160" y="2165869"/>
            <a:ext cx="1398672" cy="784830"/>
          </a:xfrm>
          <a:prstGeom prst="rect">
            <a:avLst/>
          </a:prstGeom>
          <a:gradFill>
            <a:gsLst>
              <a:gs pos="74000">
                <a:srgbClr val="92D050"/>
              </a:gs>
              <a:gs pos="97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r>
              <a:rPr lang="nl-BE" sz="1500" dirty="0"/>
              <a:t>samenwerken</a:t>
            </a:r>
          </a:p>
          <a:p>
            <a:endParaRPr lang="nl-BE" sz="15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F6A5CE31-8F19-4490-8657-FBD960ECA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116" y="2948919"/>
            <a:ext cx="700088" cy="8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4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3912 C -4.44444E-6 -0.04977 0.0533 -0.0581 0.11875 -0.0581 L 0.39341 -0.0581 C 0.45886 -0.0581 0.51233 -0.04977 0.51233 -0.03912 L 0.51233 0.00394 C 0.51233 0.01435 0.45886 0.02338 0.39341 0.02338 L 0.11875 0.02338 C 0.0533 0.02338 -4.44444E-6 0.01435 -4.44444E-6 0.00394 L -4.44444E-6 -0.03912 Z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8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19AEF50E-3383-4120-9FAF-D9273BC8A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54" y="591066"/>
            <a:ext cx="5438103" cy="567586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B7CA94DB-2982-4596-ADCA-5EBB0C5D933D}"/>
              </a:ext>
            </a:extLst>
          </p:cNvPr>
          <p:cNvSpPr txBox="1"/>
          <p:nvPr/>
        </p:nvSpPr>
        <p:spPr>
          <a:xfrm>
            <a:off x="277402" y="1715784"/>
            <a:ext cx="22603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Algemene aanpak</a:t>
            </a:r>
          </a:p>
          <a:p>
            <a:endParaRPr lang="nl-BE" dirty="0"/>
          </a:p>
          <a:p>
            <a:r>
              <a:rPr lang="nl-BE" dirty="0"/>
              <a:t>Vakspecifiek</a:t>
            </a:r>
          </a:p>
          <a:p>
            <a:endParaRPr lang="nl-BE" dirty="0"/>
          </a:p>
          <a:p>
            <a:r>
              <a:rPr lang="nl-BE" dirty="0"/>
              <a:t>Leergedrag</a:t>
            </a:r>
          </a:p>
          <a:p>
            <a:endParaRPr lang="nl-BE" dirty="0"/>
          </a:p>
          <a:p>
            <a:r>
              <a:rPr lang="nl-B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2270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kstvak 47">
            <a:extLst>
              <a:ext uri="{FF2B5EF4-FFF2-40B4-BE49-F238E27FC236}">
                <a16:creationId xmlns:a16="http://schemas.microsoft.com/office/drawing/2014/main" xmlns="" id="{7CC9FB16-9F6E-4E5C-B2F6-807803E0E205}"/>
              </a:ext>
            </a:extLst>
          </p:cNvPr>
          <p:cNvSpPr txBox="1"/>
          <p:nvPr/>
        </p:nvSpPr>
        <p:spPr>
          <a:xfrm>
            <a:off x="1371602" y="3862117"/>
            <a:ext cx="1461052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800" dirty="0">
                <a:solidFill>
                  <a:prstClr val="black"/>
                </a:solidFill>
                <a:latin typeface="Calibri" panose="020F0502020204030204"/>
              </a:rPr>
              <a:t>Zorg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800" dirty="0">
                <a:solidFill>
                  <a:prstClr val="black"/>
                </a:solidFill>
                <a:latin typeface="Calibri" panose="020F0502020204030204"/>
              </a:rPr>
              <a:t>Remediëring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xmlns="" id="{F74398E6-5814-4DBA-8B7B-F39888ABDEF5}"/>
              </a:ext>
            </a:extLst>
          </p:cNvPr>
          <p:cNvSpPr txBox="1"/>
          <p:nvPr/>
        </p:nvSpPr>
        <p:spPr>
          <a:xfrm>
            <a:off x="5073309" y="4989466"/>
            <a:ext cx="1461052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800" dirty="0">
                <a:solidFill>
                  <a:prstClr val="black"/>
                </a:solidFill>
                <a:latin typeface="Calibri" panose="020F0502020204030204"/>
              </a:rPr>
              <a:t>Zorg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800" dirty="0">
                <a:solidFill>
                  <a:prstClr val="black"/>
                </a:solidFill>
                <a:latin typeface="Calibri" panose="020F0502020204030204"/>
              </a:rPr>
              <a:t>Remediëring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xmlns="" id="{8776A921-BC91-402C-A729-E1FFE66A107C}"/>
              </a:ext>
            </a:extLst>
          </p:cNvPr>
          <p:cNvSpPr txBox="1"/>
          <p:nvPr/>
        </p:nvSpPr>
        <p:spPr>
          <a:xfrm>
            <a:off x="6342594" y="3695366"/>
            <a:ext cx="1461052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8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800" dirty="0">
                <a:solidFill>
                  <a:prstClr val="black"/>
                </a:solidFill>
                <a:latin typeface="Calibri" panose="020F0502020204030204"/>
              </a:rPr>
              <a:t>Basisleerstof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11825F9A-29DA-42CD-B90B-C3D47156677E}"/>
              </a:ext>
            </a:extLst>
          </p:cNvPr>
          <p:cNvSpPr txBox="1"/>
          <p:nvPr/>
        </p:nvSpPr>
        <p:spPr>
          <a:xfrm>
            <a:off x="1464741" y="3184051"/>
            <a:ext cx="983974" cy="715581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350" dirty="0">
                <a:solidFill>
                  <a:prstClr val="black"/>
                </a:solidFill>
                <a:latin typeface="Calibri" panose="020F0502020204030204"/>
              </a:rPr>
              <a:t>Instructie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xmlns="" id="{41FFEB32-293A-455E-9D7B-DCC9DF4FAFE0}"/>
              </a:ext>
            </a:extLst>
          </p:cNvPr>
          <p:cNvSpPr txBox="1"/>
          <p:nvPr/>
        </p:nvSpPr>
        <p:spPr>
          <a:xfrm>
            <a:off x="2832655" y="976522"/>
            <a:ext cx="4671391" cy="507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700" dirty="0">
                <a:solidFill>
                  <a:prstClr val="black"/>
                </a:solidFill>
                <a:latin typeface="Calibri" panose="020F0502020204030204"/>
              </a:rPr>
              <a:t>En wat is dit …?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xmlns="" id="{480BFD90-2FF3-4A0C-9010-796FC79114C8}"/>
              </a:ext>
            </a:extLst>
          </p:cNvPr>
          <p:cNvSpPr txBox="1"/>
          <p:nvPr/>
        </p:nvSpPr>
        <p:spPr>
          <a:xfrm>
            <a:off x="5192577" y="2340263"/>
            <a:ext cx="1461052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8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800" dirty="0">
                <a:solidFill>
                  <a:prstClr val="black"/>
                </a:solidFill>
                <a:latin typeface="Calibri" panose="020F0502020204030204"/>
              </a:rPr>
              <a:t>Basisleerstof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xmlns="" id="{48C3145D-AE34-48AA-8DBB-5628AF47CAF8}"/>
              </a:ext>
            </a:extLst>
          </p:cNvPr>
          <p:cNvSpPr txBox="1"/>
          <p:nvPr/>
        </p:nvSpPr>
        <p:spPr>
          <a:xfrm>
            <a:off x="1371603" y="2259147"/>
            <a:ext cx="1461052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8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800" dirty="0">
                <a:solidFill>
                  <a:prstClr val="black"/>
                </a:solidFill>
                <a:latin typeface="Calibri" panose="020F0502020204030204"/>
              </a:rPr>
              <a:t>Uitbreiding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B798B677-09AF-4BE5-BD51-B5EDECC15427}"/>
              </a:ext>
            </a:extLst>
          </p:cNvPr>
          <p:cNvSpPr txBox="1"/>
          <p:nvPr/>
        </p:nvSpPr>
        <p:spPr>
          <a:xfrm>
            <a:off x="4462051" y="1829136"/>
            <a:ext cx="1341783" cy="715581"/>
          </a:xfrm>
          <a:prstGeom prst="rect">
            <a:avLst/>
          </a:prstGeom>
          <a:gradFill>
            <a:gsLst>
              <a:gs pos="74000">
                <a:srgbClr val="92D050"/>
              </a:gs>
              <a:gs pos="97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350" dirty="0">
                <a:solidFill>
                  <a:prstClr val="black"/>
                </a:solidFill>
                <a:latin typeface="Calibri" panose="020F0502020204030204"/>
              </a:rPr>
              <a:t>samenwerken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xmlns="" id="{DA5C743A-03BA-4293-85F4-07B488AE154B}"/>
              </a:ext>
            </a:extLst>
          </p:cNvPr>
          <p:cNvSpPr txBox="1"/>
          <p:nvPr/>
        </p:nvSpPr>
        <p:spPr>
          <a:xfrm>
            <a:off x="2266201" y="1705814"/>
            <a:ext cx="1341783" cy="715581"/>
          </a:xfrm>
          <a:prstGeom prst="rect">
            <a:avLst/>
          </a:prstGeom>
          <a:gradFill>
            <a:gsLst>
              <a:gs pos="74000">
                <a:srgbClr val="92D050"/>
              </a:gs>
              <a:gs pos="97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350" dirty="0">
                <a:solidFill>
                  <a:prstClr val="black"/>
                </a:solidFill>
                <a:latin typeface="Calibri" panose="020F0502020204030204"/>
              </a:rPr>
              <a:t>samenwerken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CED52C3F-96BD-4905-BA9C-0C899590C676}"/>
              </a:ext>
            </a:extLst>
          </p:cNvPr>
          <p:cNvSpPr txBox="1"/>
          <p:nvPr/>
        </p:nvSpPr>
        <p:spPr>
          <a:xfrm>
            <a:off x="6001466" y="3093760"/>
            <a:ext cx="1809219" cy="715581"/>
          </a:xfrm>
          <a:prstGeom prst="rect">
            <a:avLst/>
          </a:prstGeom>
          <a:gradFill>
            <a:gsLst>
              <a:gs pos="0">
                <a:srgbClr val="FFC000"/>
              </a:gs>
              <a:gs pos="64000">
                <a:srgbClr val="FFC000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350" dirty="0">
                <a:solidFill>
                  <a:prstClr val="black"/>
                </a:solidFill>
                <a:latin typeface="Calibri" panose="020F0502020204030204"/>
              </a:rPr>
              <a:t>Individueel werk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xmlns="" id="{5C392843-7F90-4941-BE90-E6E7BB6E3A08}"/>
              </a:ext>
            </a:extLst>
          </p:cNvPr>
          <p:cNvSpPr txBox="1"/>
          <p:nvPr/>
        </p:nvSpPr>
        <p:spPr>
          <a:xfrm>
            <a:off x="5994425" y="4539342"/>
            <a:ext cx="1809219" cy="715581"/>
          </a:xfrm>
          <a:prstGeom prst="rect">
            <a:avLst/>
          </a:prstGeom>
          <a:gradFill>
            <a:gsLst>
              <a:gs pos="0">
                <a:srgbClr val="FFC000"/>
              </a:gs>
              <a:gs pos="64000">
                <a:srgbClr val="FFC000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350" dirty="0">
                <a:solidFill>
                  <a:prstClr val="black"/>
                </a:solidFill>
                <a:latin typeface="Calibri" panose="020F0502020204030204"/>
              </a:rPr>
              <a:t>Individueel werk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xmlns="" id="{79ABB2F4-5FCB-417A-80B5-A7B58C399A90}"/>
              </a:ext>
            </a:extLst>
          </p:cNvPr>
          <p:cNvSpPr txBox="1"/>
          <p:nvPr/>
        </p:nvSpPr>
        <p:spPr>
          <a:xfrm>
            <a:off x="2832654" y="5247111"/>
            <a:ext cx="1461052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8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800" dirty="0">
                <a:solidFill>
                  <a:prstClr val="black"/>
                </a:solidFill>
                <a:latin typeface="Calibri" panose="020F0502020204030204"/>
              </a:rPr>
              <a:t>Basisleerstof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xmlns="" id="{C8C1E6E1-C517-4574-8CD6-90E504DD5022}"/>
              </a:ext>
            </a:extLst>
          </p:cNvPr>
          <p:cNvSpPr txBox="1"/>
          <p:nvPr/>
        </p:nvSpPr>
        <p:spPr>
          <a:xfrm>
            <a:off x="1633835" y="4796987"/>
            <a:ext cx="1341783" cy="715581"/>
          </a:xfrm>
          <a:prstGeom prst="rect">
            <a:avLst/>
          </a:prstGeom>
          <a:gradFill>
            <a:gsLst>
              <a:gs pos="74000">
                <a:srgbClr val="92D050"/>
              </a:gs>
              <a:gs pos="97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350" dirty="0">
                <a:solidFill>
                  <a:prstClr val="black"/>
                </a:solidFill>
                <a:latin typeface="Calibri" panose="020F0502020204030204"/>
              </a:rPr>
              <a:t>samenwerken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xmlns="" id="{61F6685C-315F-4149-8C80-AB863AD88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730" y="3251682"/>
            <a:ext cx="700088" cy="8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430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C 0.0552 -0.18843 0.13802 -0.30764 0.23038 -0.30764 C 0.32257 -0.30764 0.40555 -0.18843 0.46128 4.07407E-6 C 0.40555 0.18888 0.32257 0.30879 0.23038 0.30879 C 0.13802 0.30879 0.0552 0.18888 3.61111E-6 4.07407E-6 Z " pathEditMode="relative" rAng="0" ptsTypes="AAAAA">
                                      <p:cBhvr>
                                        <p:cTn id="6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5058590E-492A-4846-8EF1-D5B9138BE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148" y="4604835"/>
            <a:ext cx="1883827" cy="1133954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16F0E15B-9081-48AA-8969-D24C4C485CD7}"/>
              </a:ext>
            </a:extLst>
          </p:cNvPr>
          <p:cNvSpPr txBox="1"/>
          <p:nvPr/>
        </p:nvSpPr>
        <p:spPr>
          <a:xfrm>
            <a:off x="4581110" y="2961877"/>
            <a:ext cx="1122017" cy="1015663"/>
          </a:xfrm>
          <a:prstGeom prst="rect">
            <a:avLst/>
          </a:prstGeom>
          <a:gradFill>
            <a:gsLst>
              <a:gs pos="0">
                <a:srgbClr val="FFC000"/>
              </a:gs>
              <a:gs pos="64000">
                <a:srgbClr val="FFC000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pPr algn="ctr"/>
            <a:r>
              <a:rPr lang="nl-BE" sz="1500" dirty="0"/>
              <a:t>Individueel werk</a:t>
            </a:r>
          </a:p>
          <a:p>
            <a:endParaRPr lang="nl-BE" sz="15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78670644-EC9A-4C1F-959C-137F2559C151}"/>
              </a:ext>
            </a:extLst>
          </p:cNvPr>
          <p:cNvSpPr txBox="1"/>
          <p:nvPr/>
        </p:nvSpPr>
        <p:spPr>
          <a:xfrm>
            <a:off x="2971803" y="1006340"/>
            <a:ext cx="4671391" cy="507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nl-BE" sz="2700" dirty="0"/>
              <a:t>Voorbeeld …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64538103-4704-4C5A-8F7C-0F30B5A74D3C}"/>
              </a:ext>
            </a:extLst>
          </p:cNvPr>
          <p:cNvSpPr txBox="1"/>
          <p:nvPr/>
        </p:nvSpPr>
        <p:spPr>
          <a:xfrm>
            <a:off x="964254" y="4648535"/>
            <a:ext cx="983974" cy="78483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r>
              <a:rPr lang="nl-BE" sz="1500" dirty="0"/>
              <a:t>Instructie</a:t>
            </a:r>
          </a:p>
          <a:p>
            <a:endParaRPr lang="nl-BE" sz="15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49B54E7D-1E38-4278-AA8B-E8E42655AC8C}"/>
              </a:ext>
            </a:extLst>
          </p:cNvPr>
          <p:cNvSpPr txBox="1"/>
          <p:nvPr/>
        </p:nvSpPr>
        <p:spPr>
          <a:xfrm>
            <a:off x="903157" y="2988701"/>
            <a:ext cx="1791611" cy="784830"/>
          </a:xfrm>
          <a:prstGeom prst="rect">
            <a:avLst/>
          </a:prstGeom>
          <a:gradFill>
            <a:gsLst>
              <a:gs pos="0">
                <a:srgbClr val="FFC000"/>
              </a:gs>
              <a:gs pos="64000">
                <a:srgbClr val="FFC000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pPr algn="ctr"/>
            <a:r>
              <a:rPr lang="nl-BE" sz="1500" dirty="0"/>
              <a:t>Individueel werk</a:t>
            </a:r>
          </a:p>
          <a:p>
            <a:endParaRPr lang="nl-BE" sz="15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6605D7DB-0F51-4585-BA5D-FB1D87B87076}"/>
              </a:ext>
            </a:extLst>
          </p:cNvPr>
          <p:cNvSpPr txBox="1"/>
          <p:nvPr/>
        </p:nvSpPr>
        <p:spPr>
          <a:xfrm>
            <a:off x="964254" y="2277897"/>
            <a:ext cx="1679937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nl-BE" sz="1800" dirty="0"/>
          </a:p>
          <a:p>
            <a:r>
              <a:rPr lang="nl-BE" sz="1800" dirty="0"/>
              <a:t>Basisleerstof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258DF514-0054-4A88-B3C5-E25C62053E82}"/>
              </a:ext>
            </a:extLst>
          </p:cNvPr>
          <p:cNvSpPr txBox="1"/>
          <p:nvPr/>
        </p:nvSpPr>
        <p:spPr>
          <a:xfrm>
            <a:off x="964254" y="3863065"/>
            <a:ext cx="1595223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nl-BE" sz="1800" dirty="0"/>
              <a:t>Zorg</a:t>
            </a:r>
          </a:p>
          <a:p>
            <a:r>
              <a:rPr lang="nl-BE" sz="1800" dirty="0"/>
              <a:t>Remediëring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4EF65117-FFD5-41B5-B18E-170B760953B0}"/>
              </a:ext>
            </a:extLst>
          </p:cNvPr>
          <p:cNvSpPr txBox="1"/>
          <p:nvPr/>
        </p:nvSpPr>
        <p:spPr>
          <a:xfrm>
            <a:off x="4332289" y="4118500"/>
            <a:ext cx="1461052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endParaRPr lang="nl-BE" sz="1800" dirty="0"/>
          </a:p>
          <a:p>
            <a:pPr algn="ctr"/>
            <a:r>
              <a:rPr lang="nl-BE" sz="1800" dirty="0"/>
              <a:t>Uitbreiding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3CA4707C-C86C-4376-A3CE-DA3C8151D3CA}"/>
              </a:ext>
            </a:extLst>
          </p:cNvPr>
          <p:cNvSpPr txBox="1"/>
          <p:nvPr/>
        </p:nvSpPr>
        <p:spPr>
          <a:xfrm>
            <a:off x="4231035" y="2277897"/>
            <a:ext cx="1663561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nl-BE" sz="1800" dirty="0"/>
          </a:p>
          <a:p>
            <a:r>
              <a:rPr lang="nl-BE" sz="1800" dirty="0"/>
              <a:t>Basisleerstof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F6A5CE31-8F19-4490-8657-FBD960ECA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117" y="3113146"/>
            <a:ext cx="700088" cy="864394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xmlns="" id="{78B637F3-8543-4A57-94A7-E3376CCC67A8}"/>
              </a:ext>
            </a:extLst>
          </p:cNvPr>
          <p:cNvSpPr/>
          <p:nvPr/>
        </p:nvSpPr>
        <p:spPr bwMode="auto">
          <a:xfrm>
            <a:off x="739739" y="1990312"/>
            <a:ext cx="7682743" cy="42563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 sz="1500">
              <a:latin typeface="Arial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xmlns="" id="{16AB7892-8429-46AD-8829-26FB30D42041}"/>
              </a:ext>
            </a:extLst>
          </p:cNvPr>
          <p:cNvSpPr txBox="1"/>
          <p:nvPr/>
        </p:nvSpPr>
        <p:spPr>
          <a:xfrm>
            <a:off x="4693368" y="4779397"/>
            <a:ext cx="983974" cy="78483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r>
              <a:rPr lang="nl-BE" sz="1500" dirty="0"/>
              <a:t>Instructie</a:t>
            </a:r>
          </a:p>
          <a:p>
            <a:endParaRPr lang="nl-BE" sz="1500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xmlns="" id="{FDD71315-58DD-4741-8C4F-39B373367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934" y="3323643"/>
            <a:ext cx="1883827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7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78670644-EC9A-4C1F-959C-137F2559C151}"/>
              </a:ext>
            </a:extLst>
          </p:cNvPr>
          <p:cNvSpPr txBox="1"/>
          <p:nvPr/>
        </p:nvSpPr>
        <p:spPr>
          <a:xfrm>
            <a:off x="2971803" y="1006340"/>
            <a:ext cx="4671391" cy="507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nl-BE" sz="2700" dirty="0"/>
              <a:t>Voorbeeld …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64538103-4704-4C5A-8F7C-0F30B5A74D3C}"/>
              </a:ext>
            </a:extLst>
          </p:cNvPr>
          <p:cNvSpPr txBox="1"/>
          <p:nvPr/>
        </p:nvSpPr>
        <p:spPr>
          <a:xfrm>
            <a:off x="1853648" y="2238494"/>
            <a:ext cx="983974" cy="78483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r>
              <a:rPr lang="nl-BE" sz="1500" dirty="0"/>
              <a:t>Instructie</a:t>
            </a:r>
          </a:p>
          <a:p>
            <a:endParaRPr lang="nl-BE" sz="15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49B54E7D-1E38-4278-AA8B-E8E42655AC8C}"/>
              </a:ext>
            </a:extLst>
          </p:cNvPr>
          <p:cNvSpPr txBox="1"/>
          <p:nvPr/>
        </p:nvSpPr>
        <p:spPr>
          <a:xfrm>
            <a:off x="4784668" y="2378670"/>
            <a:ext cx="1974785" cy="784830"/>
          </a:xfrm>
          <a:prstGeom prst="rect">
            <a:avLst/>
          </a:prstGeom>
          <a:gradFill>
            <a:gsLst>
              <a:gs pos="0">
                <a:srgbClr val="FFC000"/>
              </a:gs>
              <a:gs pos="64000">
                <a:srgbClr val="FFC000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pPr algn="ctr"/>
            <a:r>
              <a:rPr lang="nl-BE" sz="1500" dirty="0"/>
              <a:t>Individueel werk</a:t>
            </a:r>
          </a:p>
          <a:p>
            <a:endParaRPr lang="nl-BE" sz="15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6605D7DB-0F51-4585-BA5D-FB1D87B87076}"/>
              </a:ext>
            </a:extLst>
          </p:cNvPr>
          <p:cNvSpPr txBox="1"/>
          <p:nvPr/>
        </p:nvSpPr>
        <p:spPr>
          <a:xfrm>
            <a:off x="4485908" y="3225459"/>
            <a:ext cx="1636195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nl-BE" sz="1800" dirty="0"/>
          </a:p>
          <a:p>
            <a:r>
              <a:rPr lang="nl-BE" sz="1800" dirty="0"/>
              <a:t>Basisleerstof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258DF514-0054-4A88-B3C5-E25C62053E82}"/>
              </a:ext>
            </a:extLst>
          </p:cNvPr>
          <p:cNvSpPr txBox="1"/>
          <p:nvPr/>
        </p:nvSpPr>
        <p:spPr>
          <a:xfrm>
            <a:off x="1913283" y="4136372"/>
            <a:ext cx="1523872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nl-BE" sz="1800" dirty="0"/>
              <a:t>Zorg</a:t>
            </a:r>
          </a:p>
          <a:p>
            <a:r>
              <a:rPr lang="nl-BE" sz="1800" dirty="0"/>
              <a:t>Remediëring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4EF65117-FFD5-41B5-B18E-170B760953B0}"/>
              </a:ext>
            </a:extLst>
          </p:cNvPr>
          <p:cNvSpPr txBox="1"/>
          <p:nvPr/>
        </p:nvSpPr>
        <p:spPr>
          <a:xfrm>
            <a:off x="5158718" y="4147717"/>
            <a:ext cx="1461052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endParaRPr lang="nl-BE" sz="1800" dirty="0"/>
          </a:p>
          <a:p>
            <a:pPr algn="ctr"/>
            <a:r>
              <a:rPr lang="nl-BE" sz="1800" dirty="0"/>
              <a:t>Uitbreiding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F6A5CE31-8F19-4490-8657-FBD960ECA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228" y="2206896"/>
            <a:ext cx="700088" cy="864394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xmlns="" id="{78B637F3-8543-4A57-94A7-E3376CCC67A8}"/>
              </a:ext>
            </a:extLst>
          </p:cNvPr>
          <p:cNvSpPr/>
          <p:nvPr/>
        </p:nvSpPr>
        <p:spPr bwMode="auto">
          <a:xfrm>
            <a:off x="1401419" y="2020129"/>
            <a:ext cx="7199187" cy="38365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 sz="1500">
              <a:latin typeface="Arial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FE6DD53C-C9F6-47C5-BDC5-687B4171D861}"/>
              </a:ext>
            </a:extLst>
          </p:cNvPr>
          <p:cNvSpPr txBox="1"/>
          <p:nvPr/>
        </p:nvSpPr>
        <p:spPr>
          <a:xfrm>
            <a:off x="1832264" y="3154208"/>
            <a:ext cx="1604891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nl-BE" sz="1800" dirty="0"/>
          </a:p>
          <a:p>
            <a:r>
              <a:rPr lang="nl-BE" sz="1800" dirty="0"/>
              <a:t>Basisleerstof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E1CAFBC1-95DF-4915-A5D6-4AFDB48861ED}"/>
              </a:ext>
            </a:extLst>
          </p:cNvPr>
          <p:cNvSpPr txBox="1"/>
          <p:nvPr/>
        </p:nvSpPr>
        <p:spPr>
          <a:xfrm>
            <a:off x="7214876" y="2164891"/>
            <a:ext cx="1265783" cy="1015663"/>
          </a:xfrm>
          <a:prstGeom prst="rect">
            <a:avLst/>
          </a:prstGeom>
          <a:gradFill>
            <a:gsLst>
              <a:gs pos="0">
                <a:srgbClr val="FFC000"/>
              </a:gs>
              <a:gs pos="64000">
                <a:srgbClr val="FFC000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pPr algn="ctr"/>
            <a:r>
              <a:rPr lang="nl-BE" sz="1500" dirty="0"/>
              <a:t>Individueel werk</a:t>
            </a:r>
          </a:p>
          <a:p>
            <a:endParaRPr lang="nl-BE" sz="1500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xmlns="" id="{B28F4094-A91A-430E-9880-48E90D511BA0}"/>
              </a:ext>
            </a:extLst>
          </p:cNvPr>
          <p:cNvSpPr txBox="1"/>
          <p:nvPr/>
        </p:nvSpPr>
        <p:spPr>
          <a:xfrm>
            <a:off x="6995714" y="3225459"/>
            <a:ext cx="1523872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nl-BE" sz="1800" dirty="0"/>
              <a:t>Zorg</a:t>
            </a:r>
          </a:p>
          <a:p>
            <a:r>
              <a:rPr lang="nl-BE" sz="1800" dirty="0"/>
              <a:t>Remediëring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xmlns="" id="{71413018-96E3-424D-9F08-6AABC05AC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016" y="4824323"/>
            <a:ext cx="700088" cy="864394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xmlns="" id="{E9EDE555-9780-4C57-8F10-60055037BADD}"/>
              </a:ext>
            </a:extLst>
          </p:cNvPr>
          <p:cNvSpPr txBox="1"/>
          <p:nvPr/>
        </p:nvSpPr>
        <p:spPr>
          <a:xfrm>
            <a:off x="7533486" y="4009027"/>
            <a:ext cx="986100" cy="78483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r>
              <a:rPr lang="nl-BE" sz="1500" dirty="0"/>
              <a:t>Instructie</a:t>
            </a:r>
          </a:p>
          <a:p>
            <a:endParaRPr lang="nl-BE" sz="1500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xmlns="" id="{1F3A4A88-5CE1-4346-A873-92B029B8C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75" y="1189434"/>
            <a:ext cx="1265783" cy="142048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37187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C 0.10364 4.07407E-6 0.18841 -0.12778 0.18841 -0.28473 C 0.18841 -0.44074 0.10364 -0.5676 1.25E-6 -0.5676 C -0.10404 -0.5676 -0.18789 -0.44074 -0.18789 -0.28473 C -0.18789 -0.12778 -0.10404 4.07407E-6 1.25E-6 4.07407E-6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>
            <a:extLst>
              <a:ext uri="{FF2B5EF4-FFF2-40B4-BE49-F238E27FC236}">
                <a16:creationId xmlns:a16="http://schemas.microsoft.com/office/drawing/2014/main" xmlns="" id="{630490E2-332E-4567-9115-17EB01796EFE}"/>
              </a:ext>
            </a:extLst>
          </p:cNvPr>
          <p:cNvSpPr txBox="1"/>
          <p:nvPr/>
        </p:nvSpPr>
        <p:spPr>
          <a:xfrm>
            <a:off x="3323394" y="4665412"/>
            <a:ext cx="983974" cy="784830"/>
          </a:xfrm>
          <a:prstGeom prst="rect">
            <a:avLst/>
          </a:prstGeom>
          <a:gradFill>
            <a:gsLst>
              <a:gs pos="0">
                <a:srgbClr val="FF0000"/>
              </a:gs>
              <a:gs pos="9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pPr algn="ctr"/>
            <a:r>
              <a:rPr lang="nl-BE" sz="1500" dirty="0"/>
              <a:t>ICT</a:t>
            </a:r>
          </a:p>
          <a:p>
            <a:endParaRPr lang="nl-BE" sz="15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78670644-EC9A-4C1F-959C-137F2559C151}"/>
              </a:ext>
            </a:extLst>
          </p:cNvPr>
          <p:cNvSpPr txBox="1"/>
          <p:nvPr/>
        </p:nvSpPr>
        <p:spPr>
          <a:xfrm>
            <a:off x="2971803" y="1006340"/>
            <a:ext cx="4671391" cy="507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nl-BE" sz="2700" dirty="0"/>
              <a:t>Voorbeeld …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64538103-4704-4C5A-8F7C-0F30B5A74D3C}"/>
              </a:ext>
            </a:extLst>
          </p:cNvPr>
          <p:cNvSpPr txBox="1"/>
          <p:nvPr/>
        </p:nvSpPr>
        <p:spPr>
          <a:xfrm>
            <a:off x="1853648" y="2238494"/>
            <a:ext cx="983974" cy="78483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r>
              <a:rPr lang="nl-BE" sz="1500" dirty="0"/>
              <a:t>Instructie</a:t>
            </a:r>
          </a:p>
          <a:p>
            <a:endParaRPr lang="nl-BE" sz="15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49B54E7D-1E38-4278-AA8B-E8E42655AC8C}"/>
              </a:ext>
            </a:extLst>
          </p:cNvPr>
          <p:cNvSpPr txBox="1"/>
          <p:nvPr/>
        </p:nvSpPr>
        <p:spPr>
          <a:xfrm>
            <a:off x="1627532" y="4989660"/>
            <a:ext cx="1974785" cy="784830"/>
          </a:xfrm>
          <a:prstGeom prst="rect">
            <a:avLst/>
          </a:prstGeom>
          <a:gradFill>
            <a:gsLst>
              <a:gs pos="0">
                <a:srgbClr val="FFC000"/>
              </a:gs>
              <a:gs pos="64000">
                <a:srgbClr val="FFC000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pPr algn="ctr"/>
            <a:r>
              <a:rPr lang="nl-BE" sz="1500" dirty="0"/>
              <a:t>Individueel werk</a:t>
            </a:r>
          </a:p>
          <a:p>
            <a:endParaRPr lang="nl-BE" sz="15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6605D7DB-0F51-4585-BA5D-FB1D87B87076}"/>
              </a:ext>
            </a:extLst>
          </p:cNvPr>
          <p:cNvSpPr txBox="1"/>
          <p:nvPr/>
        </p:nvSpPr>
        <p:spPr>
          <a:xfrm>
            <a:off x="4522306" y="3217661"/>
            <a:ext cx="1553909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nl-BE" sz="1800" dirty="0"/>
          </a:p>
          <a:p>
            <a:r>
              <a:rPr lang="nl-BE" sz="1800" dirty="0"/>
              <a:t>Basisleerstof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258DF514-0054-4A88-B3C5-E25C62053E82}"/>
              </a:ext>
            </a:extLst>
          </p:cNvPr>
          <p:cNvSpPr txBox="1"/>
          <p:nvPr/>
        </p:nvSpPr>
        <p:spPr>
          <a:xfrm>
            <a:off x="1938131" y="3217661"/>
            <a:ext cx="1461052" cy="923330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nl-BE" sz="1800" dirty="0"/>
              <a:t>Zorg</a:t>
            </a:r>
          </a:p>
          <a:p>
            <a:r>
              <a:rPr lang="nl-BE" sz="1800" dirty="0"/>
              <a:t>Remediëring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4EF65117-FFD5-41B5-B18E-170B760953B0}"/>
              </a:ext>
            </a:extLst>
          </p:cNvPr>
          <p:cNvSpPr txBox="1"/>
          <p:nvPr/>
        </p:nvSpPr>
        <p:spPr>
          <a:xfrm>
            <a:off x="6044235" y="4989662"/>
            <a:ext cx="1461052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endParaRPr lang="nl-BE" sz="1800" dirty="0"/>
          </a:p>
          <a:p>
            <a:pPr algn="ctr"/>
            <a:r>
              <a:rPr lang="nl-BE" sz="1800" dirty="0"/>
              <a:t>Uitbreiding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3CA4707C-C86C-4376-A3CE-DA3C8151D3CA}"/>
              </a:ext>
            </a:extLst>
          </p:cNvPr>
          <p:cNvSpPr txBox="1"/>
          <p:nvPr/>
        </p:nvSpPr>
        <p:spPr>
          <a:xfrm>
            <a:off x="4421670" y="4989662"/>
            <a:ext cx="1581560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nl-BE" sz="1800" dirty="0"/>
          </a:p>
          <a:p>
            <a:r>
              <a:rPr lang="nl-BE" sz="1800" dirty="0"/>
              <a:t>Basisleerstof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F6A5CE31-8F19-4490-8657-FBD960ECA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228" y="2206896"/>
            <a:ext cx="700088" cy="864394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xmlns="" id="{78B637F3-8543-4A57-94A7-E3376CCC67A8}"/>
              </a:ext>
            </a:extLst>
          </p:cNvPr>
          <p:cNvSpPr/>
          <p:nvPr/>
        </p:nvSpPr>
        <p:spPr bwMode="auto">
          <a:xfrm>
            <a:off x="1401419" y="2020129"/>
            <a:ext cx="6241773" cy="38365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 sz="1500">
              <a:latin typeface="Arial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C46FC5C3-9354-4124-A4E3-AC2807934D6B}"/>
              </a:ext>
            </a:extLst>
          </p:cNvPr>
          <p:cNvSpPr txBox="1"/>
          <p:nvPr/>
        </p:nvSpPr>
        <p:spPr>
          <a:xfrm>
            <a:off x="4522307" y="2258218"/>
            <a:ext cx="983974" cy="78483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r>
              <a:rPr lang="nl-BE" sz="1500" dirty="0"/>
              <a:t>Instructie</a:t>
            </a:r>
          </a:p>
          <a:p>
            <a:endParaRPr lang="nl-BE" sz="1500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xmlns="" id="{10EB1497-474B-4614-8E3A-77AB67CA4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225" y="2206896"/>
            <a:ext cx="700088" cy="864394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FE6DD53C-C9F6-47C5-BDC5-687B4171D861}"/>
              </a:ext>
            </a:extLst>
          </p:cNvPr>
          <p:cNvSpPr txBox="1"/>
          <p:nvPr/>
        </p:nvSpPr>
        <p:spPr>
          <a:xfrm>
            <a:off x="1913282" y="3886151"/>
            <a:ext cx="1659825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nl-BE" sz="1800" dirty="0"/>
          </a:p>
          <a:p>
            <a:r>
              <a:rPr lang="nl-BE" sz="1800" dirty="0"/>
              <a:t>Basisleerstof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xmlns="" id="{BF5BCCBB-9FC5-4CB3-8B9E-852D6915EBA2}"/>
              </a:ext>
            </a:extLst>
          </p:cNvPr>
          <p:cNvCxnSpPr/>
          <p:nvPr/>
        </p:nvCxnSpPr>
        <p:spPr bwMode="auto">
          <a:xfrm>
            <a:off x="1565414" y="4594364"/>
            <a:ext cx="5913783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xmlns="" id="{EC168138-323A-48D6-886E-1DD8A8D06BCB}"/>
              </a:ext>
            </a:extLst>
          </p:cNvPr>
          <p:cNvCxnSpPr/>
          <p:nvPr/>
        </p:nvCxnSpPr>
        <p:spPr bwMode="auto">
          <a:xfrm>
            <a:off x="4047709" y="2206896"/>
            <a:ext cx="0" cy="238747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xmlns="" id="{23251F04-E6CD-445A-AB7D-AE5907D6DE74}"/>
              </a:ext>
            </a:extLst>
          </p:cNvPr>
          <p:cNvSpPr txBox="1"/>
          <p:nvPr/>
        </p:nvSpPr>
        <p:spPr>
          <a:xfrm>
            <a:off x="4421670" y="2268500"/>
            <a:ext cx="1484654" cy="784830"/>
          </a:xfrm>
          <a:prstGeom prst="rect">
            <a:avLst/>
          </a:prstGeom>
          <a:gradFill>
            <a:gsLst>
              <a:gs pos="74000">
                <a:srgbClr val="92D050"/>
              </a:gs>
              <a:gs pos="97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r>
              <a:rPr lang="nl-BE" sz="1500" dirty="0"/>
              <a:t>samenwerken</a:t>
            </a:r>
          </a:p>
          <a:p>
            <a:endParaRPr lang="nl-BE" sz="1500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xmlns="" id="{5629B325-1CD6-4130-85CD-684181AEB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085" y="3044029"/>
            <a:ext cx="1912176" cy="135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9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0.00139 0.07847 0.01424 0.15023 0.03629 0.19629 C 0.03629 0.19907 0.07136 0.26111 0.07136 0.25903 C 0.0908 0.29375 0.10261 0.3419 0.10261 0.39282 C 0.10261 0.49444 0.05695 0.57569 -1.38889E-6 0.57801 C -0.05694 0.57569 -0.10243 0.49444 -0.10243 0.39282 C -0.10243 0.3419 -0.0908 0.29375 -0.07135 0.25903 C -0.07135 0.26111 -0.03628 0.19907 -0.03628 0.19629 C -0.01423 0.15023 -0.00139 0.07847 -1.38889E-6 2.22222E-6 Z " pathEditMode="relative" rAng="0" ptsTypes="AAAAAAAAA">
                                      <p:cBhvr>
                                        <p:cTn id="6" dur="6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11825F9A-29DA-42CD-B90B-C3D47156677E}"/>
              </a:ext>
            </a:extLst>
          </p:cNvPr>
          <p:cNvSpPr txBox="1"/>
          <p:nvPr/>
        </p:nvSpPr>
        <p:spPr>
          <a:xfrm>
            <a:off x="2037523" y="2208973"/>
            <a:ext cx="983974" cy="78483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sz="15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500" dirty="0">
                <a:solidFill>
                  <a:srgbClr val="000000"/>
                </a:solidFill>
              </a:rPr>
              <a:t>Instructie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sz="1500" dirty="0">
              <a:solidFill>
                <a:srgbClr val="000000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xmlns="" id="{41FFEB32-293A-455E-9D7B-DCC9DF4FAFE0}"/>
              </a:ext>
            </a:extLst>
          </p:cNvPr>
          <p:cNvSpPr txBox="1"/>
          <p:nvPr/>
        </p:nvSpPr>
        <p:spPr>
          <a:xfrm>
            <a:off x="2832654" y="976521"/>
            <a:ext cx="4671391" cy="507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700" dirty="0">
                <a:solidFill>
                  <a:srgbClr val="000000"/>
                </a:solidFill>
              </a:rPr>
              <a:t>Voorbeeld …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xmlns="" id="{61F6685C-315F-4149-8C80-AB863AD88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54" y="2106325"/>
            <a:ext cx="700088" cy="864394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xmlns="" id="{2145C478-F4CA-45B9-9905-D109ADD0661D}"/>
              </a:ext>
            </a:extLst>
          </p:cNvPr>
          <p:cNvSpPr/>
          <p:nvPr/>
        </p:nvSpPr>
        <p:spPr bwMode="auto">
          <a:xfrm>
            <a:off x="1285255" y="1854349"/>
            <a:ext cx="3670997" cy="16232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xmlns="" id="{670E5532-DCB6-4DAD-A656-2D3C743A2B88}"/>
              </a:ext>
            </a:extLst>
          </p:cNvPr>
          <p:cNvSpPr/>
          <p:nvPr/>
        </p:nvSpPr>
        <p:spPr bwMode="auto">
          <a:xfrm>
            <a:off x="1285255" y="3587359"/>
            <a:ext cx="3670997" cy="16232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xmlns="" id="{480BFD90-2FF3-4A0C-9010-796FC79114C8}"/>
              </a:ext>
            </a:extLst>
          </p:cNvPr>
          <p:cNvSpPr txBox="1"/>
          <p:nvPr/>
        </p:nvSpPr>
        <p:spPr>
          <a:xfrm>
            <a:off x="3215370" y="3770215"/>
            <a:ext cx="1567170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sz="1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800" dirty="0">
                <a:solidFill>
                  <a:srgbClr val="000000"/>
                </a:solidFill>
              </a:rPr>
              <a:t>Basisleerstof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AA1C716F-9D80-4278-9604-E026016C41CB}"/>
              </a:ext>
            </a:extLst>
          </p:cNvPr>
          <p:cNvSpPr/>
          <p:nvPr/>
        </p:nvSpPr>
        <p:spPr bwMode="auto">
          <a:xfrm>
            <a:off x="5189336" y="1854348"/>
            <a:ext cx="2559002" cy="333131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xmlns="" id="{645A9A90-C0FB-497F-B00D-BA07925F6982}"/>
              </a:ext>
            </a:extLst>
          </p:cNvPr>
          <p:cNvSpPr txBox="1"/>
          <p:nvPr/>
        </p:nvSpPr>
        <p:spPr>
          <a:xfrm>
            <a:off x="2126627" y="3961741"/>
            <a:ext cx="983974" cy="78483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sz="15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500" dirty="0">
                <a:solidFill>
                  <a:srgbClr val="000000"/>
                </a:solidFill>
              </a:rPr>
              <a:t>Instructie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sz="1500" dirty="0">
              <a:solidFill>
                <a:srgbClr val="000000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xmlns="" id="{48C3145D-AE34-48AA-8DBB-5628AF47CAF8}"/>
              </a:ext>
            </a:extLst>
          </p:cNvPr>
          <p:cNvSpPr txBox="1"/>
          <p:nvPr/>
        </p:nvSpPr>
        <p:spPr>
          <a:xfrm>
            <a:off x="5449033" y="3048918"/>
            <a:ext cx="1461052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sz="18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800" dirty="0">
                <a:solidFill>
                  <a:srgbClr val="000000"/>
                </a:solidFill>
              </a:rPr>
              <a:t>Uitbreiding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xmlns="" id="{0166B7F4-538F-4E07-AC37-A4272EA6E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866" y="1981512"/>
            <a:ext cx="700088" cy="864394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A2978236-A20C-4A15-846D-AE5E88DCB049}"/>
              </a:ext>
            </a:extLst>
          </p:cNvPr>
          <p:cNvSpPr txBox="1"/>
          <p:nvPr/>
        </p:nvSpPr>
        <p:spPr>
          <a:xfrm>
            <a:off x="6240039" y="2070760"/>
            <a:ext cx="983974" cy="78483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sz="15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500" dirty="0">
                <a:solidFill>
                  <a:srgbClr val="000000"/>
                </a:solidFill>
              </a:rPr>
              <a:t>Instructie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sz="1500" dirty="0">
              <a:solidFill>
                <a:srgbClr val="000000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xmlns="" id="{67CF6DDD-AF61-4B6A-9DE8-9581A69CBA34}"/>
              </a:ext>
            </a:extLst>
          </p:cNvPr>
          <p:cNvSpPr txBox="1"/>
          <p:nvPr/>
        </p:nvSpPr>
        <p:spPr>
          <a:xfrm>
            <a:off x="3203957" y="2278222"/>
            <a:ext cx="1578583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sz="1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800" dirty="0">
                <a:solidFill>
                  <a:srgbClr val="000000"/>
                </a:solidFill>
              </a:rPr>
              <a:t>Basisleerstof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xmlns="" id="{38397D02-CD3A-471C-AB2A-E4E799BF1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96" y="3961742"/>
            <a:ext cx="700088" cy="86439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xmlns="" id="{6F3AE529-9E02-4EDB-AAC5-5D6473C94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794" y="4136683"/>
            <a:ext cx="1383111" cy="155215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41295225"/>
      </p:ext>
    </p:extLst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78670644-EC9A-4C1F-959C-137F2559C151}"/>
              </a:ext>
            </a:extLst>
          </p:cNvPr>
          <p:cNvSpPr txBox="1"/>
          <p:nvPr/>
        </p:nvSpPr>
        <p:spPr>
          <a:xfrm>
            <a:off x="2971803" y="1006340"/>
            <a:ext cx="4671391" cy="507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nl-BE" sz="2700" dirty="0"/>
              <a:t>Voorbeeld …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64538103-4704-4C5A-8F7C-0F30B5A74D3C}"/>
              </a:ext>
            </a:extLst>
          </p:cNvPr>
          <p:cNvSpPr txBox="1"/>
          <p:nvPr/>
        </p:nvSpPr>
        <p:spPr>
          <a:xfrm>
            <a:off x="1631888" y="2135363"/>
            <a:ext cx="983974" cy="78483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r>
              <a:rPr lang="nl-BE" sz="1500" dirty="0"/>
              <a:t>Instructie</a:t>
            </a:r>
          </a:p>
          <a:p>
            <a:endParaRPr lang="nl-BE" sz="15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49B54E7D-1E38-4278-AA8B-E8E42655AC8C}"/>
              </a:ext>
            </a:extLst>
          </p:cNvPr>
          <p:cNvSpPr txBox="1"/>
          <p:nvPr/>
        </p:nvSpPr>
        <p:spPr>
          <a:xfrm>
            <a:off x="1569915" y="4122866"/>
            <a:ext cx="1974785" cy="784830"/>
          </a:xfrm>
          <a:prstGeom prst="rect">
            <a:avLst/>
          </a:prstGeom>
          <a:gradFill>
            <a:gsLst>
              <a:gs pos="0">
                <a:srgbClr val="FFC000"/>
              </a:gs>
              <a:gs pos="64000">
                <a:srgbClr val="FFC000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pPr algn="ctr"/>
            <a:r>
              <a:rPr lang="nl-BE" sz="1500" dirty="0"/>
              <a:t>Individueel werk</a:t>
            </a:r>
          </a:p>
          <a:p>
            <a:endParaRPr lang="nl-BE" sz="15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6605D7DB-0F51-4585-BA5D-FB1D87B87076}"/>
              </a:ext>
            </a:extLst>
          </p:cNvPr>
          <p:cNvSpPr txBox="1"/>
          <p:nvPr/>
        </p:nvSpPr>
        <p:spPr>
          <a:xfrm>
            <a:off x="4522306" y="4116329"/>
            <a:ext cx="1521617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nl-BE" sz="1800" dirty="0"/>
          </a:p>
          <a:p>
            <a:r>
              <a:rPr lang="nl-BE" sz="1800" dirty="0"/>
              <a:t>Basisleerstof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258DF514-0054-4A88-B3C5-E25C62053E82}"/>
              </a:ext>
            </a:extLst>
          </p:cNvPr>
          <p:cNvSpPr txBox="1"/>
          <p:nvPr/>
        </p:nvSpPr>
        <p:spPr>
          <a:xfrm>
            <a:off x="4726525" y="4837875"/>
            <a:ext cx="1602365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nl-BE" sz="1800" dirty="0"/>
              <a:t>Zorg</a:t>
            </a:r>
          </a:p>
          <a:p>
            <a:r>
              <a:rPr lang="nl-BE" sz="1800" dirty="0"/>
              <a:t>Remediëring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4EF65117-FFD5-41B5-B18E-170B760953B0}"/>
              </a:ext>
            </a:extLst>
          </p:cNvPr>
          <p:cNvSpPr txBox="1"/>
          <p:nvPr/>
        </p:nvSpPr>
        <p:spPr>
          <a:xfrm>
            <a:off x="6113034" y="4122869"/>
            <a:ext cx="1461052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endParaRPr lang="nl-BE" sz="1800" dirty="0"/>
          </a:p>
          <a:p>
            <a:pPr algn="ctr"/>
            <a:r>
              <a:rPr lang="nl-BE" sz="1800" dirty="0"/>
              <a:t>Uitbreiding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F6A5CE31-8F19-4490-8657-FBD960ECA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126" y="2120359"/>
            <a:ext cx="700088" cy="864394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xmlns="" id="{78B637F3-8543-4A57-94A7-E3376CCC67A8}"/>
              </a:ext>
            </a:extLst>
          </p:cNvPr>
          <p:cNvSpPr/>
          <p:nvPr/>
        </p:nvSpPr>
        <p:spPr bwMode="auto">
          <a:xfrm>
            <a:off x="1401419" y="2020129"/>
            <a:ext cx="6241773" cy="38365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 sz="1500">
              <a:latin typeface="Arial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FE6DD53C-C9F6-47C5-BDC5-687B4171D861}"/>
              </a:ext>
            </a:extLst>
          </p:cNvPr>
          <p:cNvSpPr txBox="1"/>
          <p:nvPr/>
        </p:nvSpPr>
        <p:spPr>
          <a:xfrm>
            <a:off x="1447074" y="2972057"/>
            <a:ext cx="1461052" cy="784830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nl-BE" sz="1500" dirty="0"/>
              <a:t>Basisleerstof wiskunde</a:t>
            </a:r>
          </a:p>
          <a:p>
            <a:r>
              <a:rPr lang="nl-BE" sz="1500" dirty="0"/>
              <a:t>+ zorg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xmlns="" id="{73327B37-E79C-473E-9A69-EB7D9550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559" y="2238482"/>
            <a:ext cx="700088" cy="864394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xmlns="" id="{34FD5683-3DDC-4B3B-A629-3D1BE74DC7CD}"/>
              </a:ext>
            </a:extLst>
          </p:cNvPr>
          <p:cNvCxnSpPr/>
          <p:nvPr/>
        </p:nvCxnSpPr>
        <p:spPr bwMode="auto">
          <a:xfrm>
            <a:off x="4412974" y="2020129"/>
            <a:ext cx="0" cy="38365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F3B4C8B8-3B16-42FA-83E6-0794D0132638}"/>
              </a:ext>
            </a:extLst>
          </p:cNvPr>
          <p:cNvSpPr txBox="1"/>
          <p:nvPr/>
        </p:nvSpPr>
        <p:spPr>
          <a:xfrm>
            <a:off x="1472850" y="4999850"/>
            <a:ext cx="1461052" cy="553998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nl-BE" sz="1500" dirty="0"/>
              <a:t>Basisleerstof lezen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xmlns="" id="{6B59DC7D-53E9-4F2B-8CE3-60F49EE00BF6}"/>
              </a:ext>
            </a:extLst>
          </p:cNvPr>
          <p:cNvSpPr txBox="1"/>
          <p:nvPr/>
        </p:nvSpPr>
        <p:spPr>
          <a:xfrm>
            <a:off x="4806812" y="2238480"/>
            <a:ext cx="1974785" cy="784830"/>
          </a:xfrm>
          <a:prstGeom prst="rect">
            <a:avLst/>
          </a:prstGeom>
          <a:gradFill>
            <a:gsLst>
              <a:gs pos="0">
                <a:srgbClr val="FFC000"/>
              </a:gs>
              <a:gs pos="64000">
                <a:srgbClr val="FFC000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pPr algn="ctr"/>
            <a:r>
              <a:rPr lang="nl-BE" sz="1500" dirty="0"/>
              <a:t>Individueel werk</a:t>
            </a:r>
          </a:p>
          <a:p>
            <a:endParaRPr lang="nl-BE" sz="15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5B959A75-B718-4820-9EA9-993F964EC775}"/>
              </a:ext>
            </a:extLst>
          </p:cNvPr>
          <p:cNvSpPr txBox="1"/>
          <p:nvPr/>
        </p:nvSpPr>
        <p:spPr>
          <a:xfrm>
            <a:off x="4806812" y="3154525"/>
            <a:ext cx="1461050" cy="784830"/>
          </a:xfrm>
          <a:prstGeom prst="rect">
            <a:avLst/>
          </a:prstGeom>
          <a:gradFill>
            <a:gsLst>
              <a:gs pos="74000">
                <a:srgbClr val="92D050"/>
              </a:gs>
              <a:gs pos="97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r>
              <a:rPr lang="nl-BE" sz="1500" dirty="0"/>
              <a:t>samenwerken</a:t>
            </a:r>
          </a:p>
          <a:p>
            <a:endParaRPr lang="nl-BE" sz="1500" dirty="0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xmlns="" id="{0D223125-AD7E-4A50-88A4-7CDDFB623A10}"/>
              </a:ext>
            </a:extLst>
          </p:cNvPr>
          <p:cNvCxnSpPr>
            <a:stCxn id="13" idx="1"/>
          </p:cNvCxnSpPr>
          <p:nvPr/>
        </p:nvCxnSpPr>
        <p:spPr bwMode="auto">
          <a:xfrm flipV="1">
            <a:off x="1401421" y="3938381"/>
            <a:ext cx="301155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71A539EA-E1E0-497D-A18D-61DBC82E9939}"/>
              </a:ext>
            </a:extLst>
          </p:cNvPr>
          <p:cNvSpPr txBox="1"/>
          <p:nvPr/>
        </p:nvSpPr>
        <p:spPr>
          <a:xfrm>
            <a:off x="3617844" y="2467389"/>
            <a:ext cx="4770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500" dirty="0"/>
              <a:t>10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xmlns="" id="{B0CF7C21-C584-42F7-B93A-A12BC933158B}"/>
              </a:ext>
            </a:extLst>
          </p:cNvPr>
          <p:cNvSpPr txBox="1"/>
          <p:nvPr/>
        </p:nvSpPr>
        <p:spPr>
          <a:xfrm>
            <a:off x="3626614" y="4589533"/>
            <a:ext cx="4770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500" dirty="0"/>
              <a:t>10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xmlns="" id="{21863FEF-9CC4-4241-85EB-A4BFDD964D06}"/>
              </a:ext>
            </a:extLst>
          </p:cNvPr>
          <p:cNvSpPr txBox="1"/>
          <p:nvPr/>
        </p:nvSpPr>
        <p:spPr>
          <a:xfrm>
            <a:off x="6843560" y="3338812"/>
            <a:ext cx="4770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5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38773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78670644-EC9A-4C1F-959C-137F2559C151}"/>
              </a:ext>
            </a:extLst>
          </p:cNvPr>
          <p:cNvSpPr txBox="1"/>
          <p:nvPr/>
        </p:nvSpPr>
        <p:spPr>
          <a:xfrm>
            <a:off x="2971803" y="1006340"/>
            <a:ext cx="4671391" cy="507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nl-BE" sz="2700" dirty="0"/>
              <a:t>Voorbeeld …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64538103-4704-4C5A-8F7C-0F30B5A74D3C}"/>
              </a:ext>
            </a:extLst>
          </p:cNvPr>
          <p:cNvSpPr txBox="1"/>
          <p:nvPr/>
        </p:nvSpPr>
        <p:spPr>
          <a:xfrm>
            <a:off x="488876" y="2187317"/>
            <a:ext cx="983974" cy="78483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r>
              <a:rPr lang="nl-BE" sz="1500" dirty="0"/>
              <a:t>Instructie</a:t>
            </a:r>
          </a:p>
          <a:p>
            <a:endParaRPr lang="nl-BE" sz="15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6605D7DB-0F51-4585-BA5D-FB1D87B87076}"/>
              </a:ext>
            </a:extLst>
          </p:cNvPr>
          <p:cNvSpPr txBox="1"/>
          <p:nvPr/>
        </p:nvSpPr>
        <p:spPr>
          <a:xfrm>
            <a:off x="3674551" y="3114469"/>
            <a:ext cx="1682471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nl-BE" sz="1800" dirty="0"/>
          </a:p>
          <a:p>
            <a:r>
              <a:rPr lang="nl-BE" sz="1800" dirty="0"/>
              <a:t>Basisleerstof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258DF514-0054-4A88-B3C5-E25C62053E82}"/>
              </a:ext>
            </a:extLst>
          </p:cNvPr>
          <p:cNvSpPr txBox="1"/>
          <p:nvPr/>
        </p:nvSpPr>
        <p:spPr>
          <a:xfrm>
            <a:off x="3630326" y="3887728"/>
            <a:ext cx="1726696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nl-BE" sz="1800" dirty="0"/>
              <a:t>Zorg</a:t>
            </a:r>
          </a:p>
          <a:p>
            <a:r>
              <a:rPr lang="nl-BE" sz="1800" dirty="0"/>
              <a:t>Remediëring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4EF65117-FFD5-41B5-B18E-170B760953B0}"/>
              </a:ext>
            </a:extLst>
          </p:cNvPr>
          <p:cNvSpPr txBox="1"/>
          <p:nvPr/>
        </p:nvSpPr>
        <p:spPr>
          <a:xfrm>
            <a:off x="3504770" y="4663565"/>
            <a:ext cx="1461052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endParaRPr lang="nl-BE" sz="1800" dirty="0"/>
          </a:p>
          <a:p>
            <a:pPr algn="ctr"/>
            <a:r>
              <a:rPr lang="nl-BE" sz="1800" dirty="0"/>
              <a:t>Uitbreiding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F6A5CE31-8F19-4490-8657-FBD960ECA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915" y="2066584"/>
            <a:ext cx="700088" cy="864394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xmlns="" id="{78B637F3-8543-4A57-94A7-E3376CCC67A8}"/>
              </a:ext>
            </a:extLst>
          </p:cNvPr>
          <p:cNvSpPr/>
          <p:nvPr/>
        </p:nvSpPr>
        <p:spPr bwMode="auto">
          <a:xfrm>
            <a:off x="292816" y="1746303"/>
            <a:ext cx="8576348" cy="38365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 sz="1500">
              <a:latin typeface="Arial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FE6DD53C-C9F6-47C5-BDC5-687B4171D861}"/>
              </a:ext>
            </a:extLst>
          </p:cNvPr>
          <p:cNvSpPr txBox="1"/>
          <p:nvPr/>
        </p:nvSpPr>
        <p:spPr>
          <a:xfrm>
            <a:off x="487917" y="3064300"/>
            <a:ext cx="1461052" cy="553998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nl-BE" sz="1500" dirty="0"/>
              <a:t>Basisleerstof</a:t>
            </a:r>
          </a:p>
          <a:p>
            <a:r>
              <a:rPr lang="nl-BE" sz="1500" dirty="0"/>
              <a:t>+ zorg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xmlns="" id="{73327B37-E79C-473E-9A69-EB7D9550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426" y="3054252"/>
            <a:ext cx="700088" cy="864394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xmlns="" id="{34FD5683-3DDC-4B3B-A629-3D1BE74DC7CD}"/>
              </a:ext>
            </a:extLst>
          </p:cNvPr>
          <p:cNvCxnSpPr/>
          <p:nvPr/>
        </p:nvCxnSpPr>
        <p:spPr bwMode="auto">
          <a:xfrm>
            <a:off x="2740855" y="1746302"/>
            <a:ext cx="0" cy="38365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xmlns="" id="{6B59DC7D-53E9-4F2B-8CE3-60F49EE00BF6}"/>
              </a:ext>
            </a:extLst>
          </p:cNvPr>
          <p:cNvSpPr txBox="1"/>
          <p:nvPr/>
        </p:nvSpPr>
        <p:spPr>
          <a:xfrm>
            <a:off x="3115106" y="2210371"/>
            <a:ext cx="1974785" cy="784830"/>
          </a:xfrm>
          <a:prstGeom prst="rect">
            <a:avLst/>
          </a:prstGeom>
          <a:gradFill>
            <a:gsLst>
              <a:gs pos="0">
                <a:srgbClr val="FFC000"/>
              </a:gs>
              <a:gs pos="64000">
                <a:srgbClr val="FFC000"/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pPr algn="ctr"/>
            <a:r>
              <a:rPr lang="nl-BE" sz="1500" dirty="0"/>
              <a:t>Individueel werk</a:t>
            </a:r>
          </a:p>
          <a:p>
            <a:endParaRPr lang="nl-BE" sz="15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5B959A75-B718-4820-9EA9-993F964EC775}"/>
              </a:ext>
            </a:extLst>
          </p:cNvPr>
          <p:cNvSpPr txBox="1"/>
          <p:nvPr/>
        </p:nvSpPr>
        <p:spPr>
          <a:xfrm>
            <a:off x="6443343" y="2152531"/>
            <a:ext cx="1488721" cy="784830"/>
          </a:xfrm>
          <a:prstGeom prst="rect">
            <a:avLst/>
          </a:prstGeom>
          <a:gradFill>
            <a:gsLst>
              <a:gs pos="74000">
                <a:srgbClr val="92D050"/>
              </a:gs>
              <a:gs pos="97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nl-BE" sz="1500" dirty="0"/>
          </a:p>
          <a:p>
            <a:r>
              <a:rPr lang="nl-BE" sz="1500" dirty="0"/>
              <a:t>samenwerken</a:t>
            </a:r>
          </a:p>
          <a:p>
            <a:endParaRPr lang="nl-BE" sz="1500" dirty="0"/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xmlns="" id="{0FC9F7E6-A80F-4DE9-9E17-ACE9EC27C0C5}"/>
              </a:ext>
            </a:extLst>
          </p:cNvPr>
          <p:cNvCxnSpPr/>
          <p:nvPr/>
        </p:nvCxnSpPr>
        <p:spPr bwMode="auto">
          <a:xfrm>
            <a:off x="6168570" y="1746302"/>
            <a:ext cx="0" cy="38365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xmlns="" id="{512F3C8D-20A3-4E3A-B946-0F348A5ED7DB}"/>
              </a:ext>
            </a:extLst>
          </p:cNvPr>
          <p:cNvSpPr txBox="1"/>
          <p:nvPr/>
        </p:nvSpPr>
        <p:spPr>
          <a:xfrm>
            <a:off x="6640793" y="3114469"/>
            <a:ext cx="1542371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nl-BE" sz="1800" dirty="0"/>
          </a:p>
          <a:p>
            <a:r>
              <a:rPr lang="nl-BE" sz="1800" dirty="0"/>
              <a:t>Basisleerstof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B7E40CE8-61D5-46F6-9DFC-2927367142BD}"/>
              </a:ext>
            </a:extLst>
          </p:cNvPr>
          <p:cNvSpPr txBox="1"/>
          <p:nvPr/>
        </p:nvSpPr>
        <p:spPr>
          <a:xfrm>
            <a:off x="6596567" y="3887728"/>
            <a:ext cx="1586593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nl-BE" sz="1800" dirty="0"/>
              <a:t>Zorg</a:t>
            </a:r>
          </a:p>
          <a:p>
            <a:r>
              <a:rPr lang="nl-BE" sz="1800" dirty="0"/>
              <a:t>Remediëring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xmlns="" id="{670A4C29-9A84-48AF-A5D4-B734374511A9}"/>
              </a:ext>
            </a:extLst>
          </p:cNvPr>
          <p:cNvSpPr txBox="1"/>
          <p:nvPr/>
        </p:nvSpPr>
        <p:spPr>
          <a:xfrm>
            <a:off x="6471012" y="4663565"/>
            <a:ext cx="1461052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endParaRPr lang="nl-BE" sz="1800" dirty="0"/>
          </a:p>
          <a:p>
            <a:pPr algn="ctr"/>
            <a:r>
              <a:rPr lang="nl-BE" sz="1800" dirty="0"/>
              <a:t>Uitbreiding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xmlns="" id="{C82D3333-1967-489B-A852-DE997C63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158" y="2066584"/>
            <a:ext cx="700088" cy="8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66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B25262B1-F8A7-43A3-B0EA-2663F7338A9A}"/>
              </a:ext>
            </a:extLst>
          </p:cNvPr>
          <p:cNvSpPr txBox="1"/>
          <p:nvPr/>
        </p:nvSpPr>
        <p:spPr>
          <a:xfrm>
            <a:off x="1335640" y="1407561"/>
            <a:ext cx="7359395" cy="480131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l-BE" sz="1800" i="1" dirty="0"/>
              <a:t>Wanneer een leerling een onderwijsdoel niet haalt, staan leraren voor een keuze : 	</a:t>
            </a:r>
          </a:p>
          <a:p>
            <a:pPr marL="285750" indent="-285750">
              <a:buFontTx/>
              <a:buChar char="-"/>
            </a:pPr>
            <a:r>
              <a:rPr lang="nl-BE" sz="1800" i="1" dirty="0"/>
              <a:t>ofwel de onderwijssituatie zo bijstellen dat de leerling het doel alsnog bereikt (differentiatie – maatregelen - … ).</a:t>
            </a:r>
          </a:p>
          <a:p>
            <a:pPr marL="285750" indent="-285750">
              <a:buFontTx/>
              <a:buChar char="-"/>
            </a:pPr>
            <a:r>
              <a:rPr lang="nl-BE" sz="1800" i="1" dirty="0"/>
              <a:t>ofwel het doel aanpassen en vervangen door een ander</a:t>
            </a:r>
            <a:br>
              <a:rPr lang="nl-BE" sz="1800" i="1" dirty="0"/>
            </a:br>
            <a:r>
              <a:rPr lang="nl-BE" sz="1800" i="1" dirty="0"/>
              <a:t>(tussen)doel en daar het onderwijs op richten. </a:t>
            </a:r>
          </a:p>
          <a:p>
            <a:endParaRPr lang="nl-BE" sz="1800" i="1" dirty="0"/>
          </a:p>
          <a:p>
            <a:r>
              <a:rPr lang="nl-BE" sz="1800" i="1" dirty="0"/>
              <a:t>Waak erover doelen </a:t>
            </a:r>
            <a:r>
              <a:rPr lang="nl-BE" sz="1800" i="1" dirty="0">
                <a:solidFill>
                  <a:srgbClr val="FF9E1D"/>
                </a:solidFill>
              </a:rPr>
              <a:t>niet te snel naar beneden bij te stellen </a:t>
            </a:r>
            <a:r>
              <a:rPr lang="nl-BE" sz="1800" i="1" dirty="0"/>
              <a:t>zodat leerlingen snel in (deels) individuele programma’s terecht komen. Deze vormen immers een </a:t>
            </a:r>
            <a:r>
              <a:rPr lang="nl-BE" sz="1800" i="1" dirty="0">
                <a:solidFill>
                  <a:srgbClr val="FF9E1D"/>
                </a:solidFill>
              </a:rPr>
              <a:t>organisatorische belasting </a:t>
            </a:r>
            <a:r>
              <a:rPr lang="nl-BE" sz="1800" i="1" dirty="0"/>
              <a:t>en tevens komt de </a:t>
            </a:r>
            <a:r>
              <a:rPr lang="nl-BE" sz="1800" i="1" dirty="0">
                <a:solidFill>
                  <a:srgbClr val="FF9E1D"/>
                </a:solidFill>
              </a:rPr>
              <a:t>instructie</a:t>
            </a:r>
            <a:r>
              <a:rPr lang="nl-BE" sz="1800" i="1" dirty="0"/>
              <a:t> aan deze leerlingen in gedrang. Bovendien zijn onderwijsmaatregelen voor een individuele leerling vaak ook goed voor de ganse klasgroep.</a:t>
            </a:r>
          </a:p>
          <a:p>
            <a:r>
              <a:rPr lang="nl-BE" sz="1800" i="1" dirty="0"/>
              <a:t>Verschuif het denkbeeld over omgaan met verschillen door het opstellen van individuele programma’s eerder in de richting van het </a:t>
            </a:r>
            <a:r>
              <a:rPr lang="nl-BE" sz="1800" i="1" dirty="0">
                <a:solidFill>
                  <a:srgbClr val="FF9E1D"/>
                </a:solidFill>
              </a:rPr>
              <a:t>bewust inbouwen van variaties in het onderwijsaanbod voor (alle) leerlingen.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3B309C79-ADF1-401D-B63D-031716CD2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DCB3768F-5827-4CDE-893F-CA05425D0B54}"/>
              </a:ext>
            </a:extLst>
          </p:cNvPr>
          <p:cNvSpPr txBox="1">
            <a:spLocks/>
          </p:cNvSpPr>
          <p:nvPr/>
        </p:nvSpPr>
        <p:spPr bwMode="auto">
          <a:xfrm>
            <a:off x="2260314" y="191437"/>
            <a:ext cx="6344025" cy="71521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529C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C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C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C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C"/>
                </a:solidFill>
                <a:latin typeface="Arial" charset="0"/>
              </a:defRPr>
            </a:lvl9pPr>
          </a:lstStyle>
          <a:p>
            <a:r>
              <a:rPr lang="nl-BE" altLang="nl-BE" sz="3200" kern="0" dirty="0">
                <a:solidFill>
                  <a:schemeClr val="tx1"/>
                </a:solidFill>
                <a:latin typeface="Arial" charset="0"/>
                <a:cs typeface="Arial" charset="0"/>
              </a:rPr>
              <a:t>Een eigen leerlijn of niet?</a:t>
            </a:r>
            <a:endParaRPr lang="nl-NL" altLang="nl-BE" sz="3200" kern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71113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xmlns="" id="{3B3EDFD0-6333-4F53-8091-EE19A7E02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138305"/>
              </p:ext>
            </p:extLst>
          </p:nvPr>
        </p:nvGraphicFramePr>
        <p:xfrm>
          <a:off x="1708781" y="2374107"/>
          <a:ext cx="6806568" cy="220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xmlns="" id="{14E3CC96-3E99-4373-A4F8-C309F7FE83CF}"/>
              </a:ext>
            </a:extLst>
          </p:cNvPr>
          <p:cNvSpPr/>
          <p:nvPr/>
        </p:nvSpPr>
        <p:spPr>
          <a:xfrm>
            <a:off x="2052367" y="4712951"/>
            <a:ext cx="1290777" cy="895124"/>
          </a:xfrm>
          <a:prstGeom prst="roundRect">
            <a:avLst>
              <a:gd name="adj" fmla="val 10000"/>
            </a:avLst>
          </a:prstGeom>
          <a:solidFill>
            <a:srgbClr val="92D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xmlns="" id="{4D17E8EC-2EE8-4D5E-94BA-37017CD9A6E7}"/>
              </a:ext>
            </a:extLst>
          </p:cNvPr>
          <p:cNvSpPr/>
          <p:nvPr/>
        </p:nvSpPr>
        <p:spPr>
          <a:xfrm>
            <a:off x="2166895" y="4824451"/>
            <a:ext cx="1270028" cy="895124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Klasgroep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xmlns="" id="{742A8CEC-FF94-4100-9B34-10B3D0931164}"/>
              </a:ext>
            </a:extLst>
          </p:cNvPr>
          <p:cNvSpPr/>
          <p:nvPr/>
        </p:nvSpPr>
        <p:spPr>
          <a:xfrm>
            <a:off x="1971251" y="2373420"/>
            <a:ext cx="1319105" cy="837632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xmlns="" id="{000FC632-F7C2-41AA-8EE4-E32DAEAAAE1F}"/>
              </a:ext>
            </a:extLst>
          </p:cNvPr>
          <p:cNvGrpSpPr/>
          <p:nvPr/>
        </p:nvGrpSpPr>
        <p:grpSpPr>
          <a:xfrm>
            <a:off x="2117818" y="2512659"/>
            <a:ext cx="1319105" cy="837632"/>
            <a:chOff x="4929284" y="217836"/>
            <a:chExt cx="1758806" cy="1116842"/>
          </a:xfrm>
        </p:grpSpPr>
        <p:sp>
          <p:nvSpPr>
            <p:cNvPr id="22" name="Rechthoek: afgeronde hoeken 21">
              <a:extLst>
                <a:ext uri="{FF2B5EF4-FFF2-40B4-BE49-F238E27FC236}">
                  <a16:creationId xmlns:a16="http://schemas.microsoft.com/office/drawing/2014/main" xmlns="" id="{366B688C-3C37-44B0-B23B-13936A7678A9}"/>
                </a:ext>
              </a:extLst>
            </p:cNvPr>
            <p:cNvSpPr/>
            <p:nvPr/>
          </p:nvSpPr>
          <p:spPr>
            <a:xfrm>
              <a:off x="4929284" y="217836"/>
              <a:ext cx="1758806" cy="111684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hthoek: afgeronde hoeken 5">
              <a:extLst>
                <a:ext uri="{FF2B5EF4-FFF2-40B4-BE49-F238E27FC236}">
                  <a16:creationId xmlns:a16="http://schemas.microsoft.com/office/drawing/2014/main" xmlns="" id="{56A5277D-6E07-4AEC-B4B4-654EF76156CD}"/>
                </a:ext>
              </a:extLst>
            </p:cNvPr>
            <p:cNvSpPr txBox="1"/>
            <p:nvPr/>
          </p:nvSpPr>
          <p:spPr>
            <a:xfrm>
              <a:off x="4961995" y="250547"/>
              <a:ext cx="1693384" cy="1051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algn="ctr" defTabSz="14668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</p:txBody>
        </p:sp>
      </p:grp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xmlns="" id="{B309D0E6-6ABB-4934-902B-3EBB2687610F}"/>
              </a:ext>
            </a:extLst>
          </p:cNvPr>
          <p:cNvSpPr/>
          <p:nvPr/>
        </p:nvSpPr>
        <p:spPr>
          <a:xfrm>
            <a:off x="3583490" y="2382259"/>
            <a:ext cx="1319105" cy="837632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xmlns="" id="{7CEFB42F-8030-4A3D-A8A9-40276D75E374}"/>
              </a:ext>
            </a:extLst>
          </p:cNvPr>
          <p:cNvGrpSpPr/>
          <p:nvPr/>
        </p:nvGrpSpPr>
        <p:grpSpPr>
          <a:xfrm>
            <a:off x="3730057" y="2521498"/>
            <a:ext cx="1319105" cy="837632"/>
            <a:chOff x="4929284" y="217836"/>
            <a:chExt cx="1758806" cy="1116842"/>
          </a:xfrm>
        </p:grpSpPr>
        <p:sp>
          <p:nvSpPr>
            <p:cNvPr id="26" name="Rechthoek: afgeronde hoeken 25">
              <a:extLst>
                <a:ext uri="{FF2B5EF4-FFF2-40B4-BE49-F238E27FC236}">
                  <a16:creationId xmlns:a16="http://schemas.microsoft.com/office/drawing/2014/main" xmlns="" id="{11E29376-B443-484D-930B-724E8FC22CBE}"/>
                </a:ext>
              </a:extLst>
            </p:cNvPr>
            <p:cNvSpPr/>
            <p:nvPr/>
          </p:nvSpPr>
          <p:spPr>
            <a:xfrm>
              <a:off x="4929284" y="217836"/>
              <a:ext cx="1758806" cy="111684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hthoek: afgeronde hoeken 5">
              <a:extLst>
                <a:ext uri="{FF2B5EF4-FFF2-40B4-BE49-F238E27FC236}">
                  <a16:creationId xmlns:a16="http://schemas.microsoft.com/office/drawing/2014/main" xmlns="" id="{E55DAC5E-2656-45F0-BB05-C4CB4FCE38E6}"/>
                </a:ext>
              </a:extLst>
            </p:cNvPr>
            <p:cNvSpPr txBox="1"/>
            <p:nvPr/>
          </p:nvSpPr>
          <p:spPr>
            <a:xfrm>
              <a:off x="4961995" y="250547"/>
              <a:ext cx="1693384" cy="1051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algn="ctr" defTabSz="14668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nl-NL" sz="33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****</a:t>
              </a:r>
              <a:endParaRPr lang="en-US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</p:txBody>
        </p:sp>
      </p:grp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xmlns="" id="{6A4678C3-8D46-4D0A-828B-C42EC51636D2}"/>
              </a:ext>
            </a:extLst>
          </p:cNvPr>
          <p:cNvSpPr/>
          <p:nvPr/>
        </p:nvSpPr>
        <p:spPr>
          <a:xfrm>
            <a:off x="6862575" y="2399905"/>
            <a:ext cx="1319105" cy="837632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xmlns="" id="{51C6F980-E75B-4426-980F-34217B5CB782}"/>
              </a:ext>
            </a:extLst>
          </p:cNvPr>
          <p:cNvGrpSpPr/>
          <p:nvPr/>
        </p:nvGrpSpPr>
        <p:grpSpPr>
          <a:xfrm>
            <a:off x="6871805" y="2539144"/>
            <a:ext cx="1456442" cy="837632"/>
            <a:chOff x="4746167" y="217836"/>
            <a:chExt cx="1941923" cy="1116842"/>
          </a:xfrm>
        </p:grpSpPr>
        <p:sp>
          <p:nvSpPr>
            <p:cNvPr id="30" name="Rechthoek: afgeronde hoeken 29">
              <a:extLst>
                <a:ext uri="{FF2B5EF4-FFF2-40B4-BE49-F238E27FC236}">
                  <a16:creationId xmlns:a16="http://schemas.microsoft.com/office/drawing/2014/main" xmlns="" id="{D433D2F9-9C28-44C8-AF79-DB9A9E26C01F}"/>
                </a:ext>
              </a:extLst>
            </p:cNvPr>
            <p:cNvSpPr/>
            <p:nvPr/>
          </p:nvSpPr>
          <p:spPr>
            <a:xfrm>
              <a:off x="4929284" y="217836"/>
              <a:ext cx="1758806" cy="111684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hthoek: afgeronde hoeken 5">
              <a:extLst>
                <a:ext uri="{FF2B5EF4-FFF2-40B4-BE49-F238E27FC236}">
                  <a16:creationId xmlns:a16="http://schemas.microsoft.com/office/drawing/2014/main" xmlns="" id="{0A0972A7-7010-4503-A5F7-77CE252F6C14}"/>
                </a:ext>
              </a:extLst>
            </p:cNvPr>
            <p:cNvSpPr txBox="1"/>
            <p:nvPr/>
          </p:nvSpPr>
          <p:spPr>
            <a:xfrm>
              <a:off x="4746167" y="260413"/>
              <a:ext cx="1921518" cy="1051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algn="ctr" defTabSz="14668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nl-NL" sz="33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*****</a:t>
              </a:r>
              <a:endParaRPr lang="en-US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endParaRPr>
            </a:p>
          </p:txBody>
        </p:sp>
      </p:grp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xmlns="" id="{CA8C3EB6-2554-444A-9ACA-584CF530AB3D}"/>
              </a:ext>
            </a:extLst>
          </p:cNvPr>
          <p:cNvSpPr/>
          <p:nvPr/>
        </p:nvSpPr>
        <p:spPr>
          <a:xfrm>
            <a:off x="3615529" y="4693938"/>
            <a:ext cx="1414586" cy="914137"/>
          </a:xfrm>
          <a:prstGeom prst="roundRect">
            <a:avLst>
              <a:gd name="adj" fmla="val 10000"/>
            </a:avLst>
          </a:prstGeom>
          <a:solidFill>
            <a:srgbClr val="92D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xmlns="" id="{DAEA46E1-B1FB-434C-9622-3028B763A19B}"/>
              </a:ext>
            </a:extLst>
          </p:cNvPr>
          <p:cNvSpPr/>
          <p:nvPr/>
        </p:nvSpPr>
        <p:spPr>
          <a:xfrm>
            <a:off x="3685345" y="4824451"/>
            <a:ext cx="1390053" cy="895124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34" name="Rechthoek: afgeronde hoeken 33">
            <a:extLst>
              <a:ext uri="{FF2B5EF4-FFF2-40B4-BE49-F238E27FC236}">
                <a16:creationId xmlns:a16="http://schemas.microsoft.com/office/drawing/2014/main" xmlns="" id="{3DBA3E3B-3F5C-4717-9672-C33EA214E7F3}"/>
              </a:ext>
            </a:extLst>
          </p:cNvPr>
          <p:cNvSpPr/>
          <p:nvPr/>
        </p:nvSpPr>
        <p:spPr>
          <a:xfrm>
            <a:off x="5208721" y="4693938"/>
            <a:ext cx="1414586" cy="914137"/>
          </a:xfrm>
          <a:prstGeom prst="roundRect">
            <a:avLst>
              <a:gd name="adj" fmla="val 10000"/>
            </a:avLst>
          </a:prstGeom>
          <a:solidFill>
            <a:srgbClr val="92D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xmlns="" id="{81EEC3AB-9734-4E52-83F2-251BDFDEEF28}"/>
              </a:ext>
            </a:extLst>
          </p:cNvPr>
          <p:cNvSpPr/>
          <p:nvPr/>
        </p:nvSpPr>
        <p:spPr>
          <a:xfrm>
            <a:off x="5347783" y="4824451"/>
            <a:ext cx="1390053" cy="895124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xmlns="" id="{FDFB04DD-84C6-4453-9E17-33B46D4F7ED7}"/>
              </a:ext>
            </a:extLst>
          </p:cNvPr>
          <p:cNvSpPr/>
          <p:nvPr/>
        </p:nvSpPr>
        <p:spPr>
          <a:xfrm>
            <a:off x="6865421" y="4723980"/>
            <a:ext cx="1414586" cy="914137"/>
          </a:xfrm>
          <a:prstGeom prst="roundRect">
            <a:avLst>
              <a:gd name="adj" fmla="val 10000"/>
            </a:avLst>
          </a:prstGeom>
          <a:solidFill>
            <a:srgbClr val="92D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xmlns="" id="{F3740A49-ED04-43C3-A8DF-C43009287EE9}"/>
              </a:ext>
            </a:extLst>
          </p:cNvPr>
          <p:cNvSpPr/>
          <p:nvPr/>
        </p:nvSpPr>
        <p:spPr>
          <a:xfrm>
            <a:off x="7004483" y="4854493"/>
            <a:ext cx="1390053" cy="895124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xmlns="" id="{6392977E-171A-429C-813E-438367E02EDA}"/>
              </a:ext>
            </a:extLst>
          </p:cNvPr>
          <p:cNvSpPr/>
          <p:nvPr/>
        </p:nvSpPr>
        <p:spPr>
          <a:xfrm>
            <a:off x="2199014" y="2792236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800" dirty="0" err="1">
                <a:solidFill>
                  <a:prstClr val="black"/>
                </a:solidFill>
                <a:latin typeface="Calibri"/>
              </a:rPr>
              <a:t>Ind</a:t>
            </a:r>
            <a:r>
              <a:rPr lang="nl-BE" sz="1800" dirty="0">
                <a:solidFill>
                  <a:prstClr val="black"/>
                </a:solidFill>
                <a:latin typeface="Calibri"/>
              </a:rPr>
              <a:t>. leerling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xmlns="" id="{E2D1FCBE-34DA-4F3C-85C0-E0C38263F06A}"/>
              </a:ext>
            </a:extLst>
          </p:cNvPr>
          <p:cNvSpPr/>
          <p:nvPr/>
        </p:nvSpPr>
        <p:spPr>
          <a:xfrm>
            <a:off x="3631834" y="1294306"/>
            <a:ext cx="1290777" cy="895124"/>
          </a:xfrm>
          <a:prstGeom prst="roundRect">
            <a:avLst>
              <a:gd name="adj" fmla="val 10000"/>
            </a:avLst>
          </a:prstGeom>
          <a:solidFill>
            <a:srgbClr val="FF9E1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Rechthoek: afgeronde hoeken 38">
            <a:extLst>
              <a:ext uri="{FF2B5EF4-FFF2-40B4-BE49-F238E27FC236}">
                <a16:creationId xmlns:a16="http://schemas.microsoft.com/office/drawing/2014/main" xmlns="" id="{9CFB6838-8403-4FF6-A8A8-8F68A735DF4F}"/>
              </a:ext>
            </a:extLst>
          </p:cNvPr>
          <p:cNvSpPr/>
          <p:nvPr/>
        </p:nvSpPr>
        <p:spPr>
          <a:xfrm>
            <a:off x="3746362" y="1405806"/>
            <a:ext cx="1270028" cy="895124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Andere inhoud</a:t>
            </a:r>
          </a:p>
        </p:txBody>
      </p:sp>
      <p:sp>
        <p:nvSpPr>
          <p:cNvPr id="40" name="Rechthoek: afgeronde hoeken 39">
            <a:extLst>
              <a:ext uri="{FF2B5EF4-FFF2-40B4-BE49-F238E27FC236}">
                <a16:creationId xmlns:a16="http://schemas.microsoft.com/office/drawing/2014/main" xmlns="" id="{1C344CD2-5517-4CFC-A3C0-5E80B34F133A}"/>
              </a:ext>
            </a:extLst>
          </p:cNvPr>
          <p:cNvSpPr/>
          <p:nvPr/>
        </p:nvSpPr>
        <p:spPr>
          <a:xfrm>
            <a:off x="5245302" y="1275144"/>
            <a:ext cx="1290777" cy="895124"/>
          </a:xfrm>
          <a:prstGeom prst="roundRect">
            <a:avLst>
              <a:gd name="adj" fmla="val 10000"/>
            </a:avLst>
          </a:prstGeom>
          <a:solidFill>
            <a:srgbClr val="FF9E1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xmlns="" id="{D1F0E9A5-D019-42BC-B3DB-B28D40733EDD}"/>
              </a:ext>
            </a:extLst>
          </p:cNvPr>
          <p:cNvSpPr/>
          <p:nvPr/>
        </p:nvSpPr>
        <p:spPr>
          <a:xfrm>
            <a:off x="5359831" y="1386644"/>
            <a:ext cx="1270028" cy="895124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Andere aanpak =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O + I + FB</a:t>
            </a:r>
          </a:p>
        </p:txBody>
      </p:sp>
      <p:sp>
        <p:nvSpPr>
          <p:cNvPr id="42" name="Rechthoek: afgeronde hoeken 41">
            <a:extLst>
              <a:ext uri="{FF2B5EF4-FFF2-40B4-BE49-F238E27FC236}">
                <a16:creationId xmlns:a16="http://schemas.microsoft.com/office/drawing/2014/main" xmlns="" id="{A58DA412-D326-422A-BF4A-79100E93E41F}"/>
              </a:ext>
            </a:extLst>
          </p:cNvPr>
          <p:cNvSpPr/>
          <p:nvPr/>
        </p:nvSpPr>
        <p:spPr>
          <a:xfrm>
            <a:off x="6891251" y="1281781"/>
            <a:ext cx="1290777" cy="895124"/>
          </a:xfrm>
          <a:prstGeom prst="roundRect">
            <a:avLst>
              <a:gd name="adj" fmla="val 10000"/>
            </a:avLst>
          </a:prstGeom>
          <a:solidFill>
            <a:srgbClr val="FF9E1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Rechthoek: afgeronde hoeken 42">
            <a:extLst>
              <a:ext uri="{FF2B5EF4-FFF2-40B4-BE49-F238E27FC236}">
                <a16:creationId xmlns:a16="http://schemas.microsoft.com/office/drawing/2014/main" xmlns="" id="{42A97F72-4FFF-4C91-9E2E-3DDAB85BA5CE}"/>
              </a:ext>
            </a:extLst>
          </p:cNvPr>
          <p:cNvSpPr/>
          <p:nvPr/>
        </p:nvSpPr>
        <p:spPr>
          <a:xfrm>
            <a:off x="7005779" y="1393282"/>
            <a:ext cx="1531420" cy="895124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Andere inhoud en andere aanpak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xmlns="" id="{BC5780EB-3799-4958-8EF3-59C20E7695EF}"/>
              </a:ext>
            </a:extLst>
          </p:cNvPr>
          <p:cNvSpPr/>
          <p:nvPr/>
        </p:nvSpPr>
        <p:spPr>
          <a:xfrm>
            <a:off x="245280" y="1273883"/>
            <a:ext cx="3056755" cy="9848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C434435C-82C8-4440-B583-197BBDAD8134}"/>
              </a:ext>
            </a:extLst>
          </p:cNvPr>
          <p:cNvSpPr txBox="1"/>
          <p:nvPr/>
        </p:nvSpPr>
        <p:spPr>
          <a:xfrm>
            <a:off x="448966" y="1386645"/>
            <a:ext cx="2634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800" dirty="0">
                <a:solidFill>
                  <a:prstClr val="black"/>
                </a:solidFill>
                <a:latin typeface="Calibri"/>
              </a:rPr>
              <a:t>Gewicht van de pedagogisch- didactische investering.</a:t>
            </a: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xmlns="" id="{D2306C7C-EB4E-4EC8-8B59-2B2F9DB91226}"/>
              </a:ext>
            </a:extLst>
          </p:cNvPr>
          <p:cNvSpPr/>
          <p:nvPr/>
        </p:nvSpPr>
        <p:spPr>
          <a:xfrm>
            <a:off x="7213109" y="5111818"/>
            <a:ext cx="911171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668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3300" dirty="0">
                <a:solidFill>
                  <a:prstClr val="black"/>
                </a:solidFill>
                <a:latin typeface="Calibri"/>
              </a:rPr>
              <a:t>**</a:t>
            </a:r>
            <a:endParaRPr lang="en-US" sz="3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xmlns="" id="{5372D4AE-CFD6-4C3C-965D-E9181A454DB8}"/>
              </a:ext>
            </a:extLst>
          </p:cNvPr>
          <p:cNvSpPr/>
          <p:nvPr/>
        </p:nvSpPr>
        <p:spPr>
          <a:xfrm>
            <a:off x="5539259" y="3969748"/>
            <a:ext cx="911171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668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3300" dirty="0">
                <a:solidFill>
                  <a:prstClr val="black"/>
                </a:solidFill>
                <a:latin typeface="Calibri"/>
              </a:rPr>
              <a:t>***</a:t>
            </a:r>
            <a:endParaRPr lang="en-US" sz="3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xmlns="" id="{F990371B-8BF6-4F2A-9249-DAF133708383}"/>
              </a:ext>
            </a:extLst>
          </p:cNvPr>
          <p:cNvSpPr/>
          <p:nvPr/>
        </p:nvSpPr>
        <p:spPr>
          <a:xfrm>
            <a:off x="7136788" y="3969747"/>
            <a:ext cx="987492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668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3300" dirty="0">
                <a:solidFill>
                  <a:prstClr val="black"/>
                </a:solidFill>
                <a:latin typeface="Calibri"/>
              </a:rPr>
              <a:t>***</a:t>
            </a:r>
            <a:endParaRPr lang="en-US" sz="3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xmlns="" id="{E7C64B15-FF9B-4F03-BE1C-AD6BF52619ED}"/>
              </a:ext>
            </a:extLst>
          </p:cNvPr>
          <p:cNvSpPr/>
          <p:nvPr/>
        </p:nvSpPr>
        <p:spPr>
          <a:xfrm>
            <a:off x="3917234" y="5111818"/>
            <a:ext cx="911171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668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3300" dirty="0">
                <a:solidFill>
                  <a:prstClr val="black"/>
                </a:solidFill>
                <a:latin typeface="Calibri"/>
              </a:rPr>
              <a:t>*</a:t>
            </a:r>
            <a:endParaRPr lang="en-US" sz="3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xmlns="" id="{807280BD-B005-466F-9705-067E622F0D0E}"/>
              </a:ext>
            </a:extLst>
          </p:cNvPr>
          <p:cNvSpPr/>
          <p:nvPr/>
        </p:nvSpPr>
        <p:spPr>
          <a:xfrm>
            <a:off x="5568196" y="5111818"/>
            <a:ext cx="911171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668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3300" dirty="0">
                <a:solidFill>
                  <a:prstClr val="black"/>
                </a:solidFill>
                <a:latin typeface="Calibri"/>
              </a:rPr>
              <a:t>**</a:t>
            </a:r>
            <a:endParaRPr lang="en-US" sz="3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xmlns="" id="{6A52F039-9A64-42F5-8CC7-D7E0FC92FBC2}"/>
              </a:ext>
            </a:extLst>
          </p:cNvPr>
          <p:cNvSpPr/>
          <p:nvPr/>
        </p:nvSpPr>
        <p:spPr>
          <a:xfrm>
            <a:off x="3917234" y="3942731"/>
            <a:ext cx="911171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668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3300" dirty="0">
                <a:solidFill>
                  <a:prstClr val="black"/>
                </a:solidFill>
                <a:latin typeface="Calibri"/>
              </a:rPr>
              <a:t>***</a:t>
            </a:r>
            <a:endParaRPr lang="en-US" sz="33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413107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7E90AFEC-8C7B-4839-A64F-ED485AAF6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195" y="1596540"/>
            <a:ext cx="7271880" cy="4002997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xmlns="" id="{092FDC9E-72E4-43D4-A73D-39FD0FE2D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782" y="1143797"/>
            <a:ext cx="5039265" cy="338215"/>
          </a:xfrm>
        </p:spPr>
        <p:txBody>
          <a:bodyPr>
            <a:noAutofit/>
          </a:bodyPr>
          <a:lstStyle/>
          <a:p>
            <a:pPr algn="l"/>
            <a:r>
              <a:rPr lang="en-US" sz="3000" dirty="0" err="1"/>
              <a:t>Een</a:t>
            </a:r>
            <a:r>
              <a:rPr lang="en-US" sz="3000" dirty="0"/>
              <a:t> eigen </a:t>
            </a:r>
            <a:r>
              <a:rPr lang="en-US" sz="3000" dirty="0" err="1"/>
              <a:t>leerlijn</a:t>
            </a:r>
            <a:r>
              <a:rPr lang="en-US" sz="3000" dirty="0"/>
              <a:t> of </a:t>
            </a:r>
            <a:r>
              <a:rPr lang="en-US" sz="3000" dirty="0" err="1"/>
              <a:t>niet</a:t>
            </a:r>
            <a:r>
              <a:rPr lang="en-US" sz="3000" dirty="0"/>
              <a:t> …?</a:t>
            </a:r>
            <a:br>
              <a:rPr lang="en-US" sz="3000" dirty="0"/>
            </a:br>
            <a:r>
              <a:rPr lang="en-US" sz="3000" dirty="0"/>
              <a:t>			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D678F5CF-33E8-4EB8-AF7A-19921B29EE44}"/>
              </a:ext>
            </a:extLst>
          </p:cNvPr>
          <p:cNvSpPr txBox="1"/>
          <p:nvPr/>
        </p:nvSpPr>
        <p:spPr>
          <a:xfrm>
            <a:off x="4113885" y="5097111"/>
            <a:ext cx="2290575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1500" dirty="0"/>
              <a:t>Juridisch gezien bestaat er geen grijze zone.</a:t>
            </a:r>
          </a:p>
        </p:txBody>
      </p:sp>
    </p:spTree>
    <p:extLst>
      <p:ext uri="{BB962C8B-B14F-4D97-AF65-F5344CB8AC3E}">
        <p14:creationId xmlns:p14="http://schemas.microsoft.com/office/powerpoint/2010/main" val="184200091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" b="94527" l="10757" r="84064">
                        <a14:foregroundMark x1="55378" y1="6468" x2="55378" y2="6468"/>
                        <a14:foregroundMark x1="82869" y1="41294" x2="82869" y2="41294"/>
                        <a14:foregroundMark x1="82470" y1="41791" x2="82869" y2="38806"/>
                        <a14:foregroundMark x1="84462" y1="36318" x2="84462" y2="36318"/>
                        <a14:foregroundMark x1="83665" y1="36816" x2="55378" y2="4975"/>
                        <a14:foregroundMark x1="55378" y1="7463" x2="49801" y2="4975"/>
                        <a14:foregroundMark x1="52590" y1="5970" x2="49402" y2="5970"/>
                        <a14:foregroundMark x1="16733" y1="33831" x2="16733" y2="33831"/>
                        <a14:foregroundMark x1="15936" y1="32836" x2="53386" y2="995"/>
                        <a14:foregroundMark x1="82869" y1="52736" x2="82869" y2="52736"/>
                        <a14:foregroundMark x1="52590" y1="87562" x2="52590" y2="87562"/>
                        <a14:foregroundMark x1="52590" y1="87562" x2="82869" y2="50746"/>
                        <a14:foregroundMark x1="13147" y1="52736" x2="13147" y2="52736"/>
                        <a14:foregroundMark x1="36653" y1="86070" x2="36653" y2="86070"/>
                        <a14:foregroundMark x1="36653" y1="86070" x2="10757" y2="47264"/>
                        <a14:foregroundMark x1="15936" y1="53731" x2="15936" y2="53731"/>
                        <a14:foregroundMark x1="15936" y1="53731" x2="16733" y2="32836"/>
                        <a14:foregroundMark x1="43825" y1="94030" x2="43825" y2="94030"/>
                        <a14:foregroundMark x1="43426" y1="94030" x2="34661" y2="84080"/>
                        <a14:foregroundMark x1="43028" y1="94527" x2="52590" y2="85572"/>
                        <a14:foregroundMark x1="60558" y1="69652" x2="60558" y2="69652"/>
                        <a14:foregroundMark x1="40637" y1="70149" x2="40637" y2="70149"/>
                        <a14:foregroundMark x1="33865" y1="61692" x2="33865" y2="61692"/>
                        <a14:foregroundMark x1="25100" y1="55721" x2="25100" y2="55721"/>
                        <a14:foregroundMark x1="20717" y1="53234" x2="20717" y2="53234"/>
                        <a14:foregroundMark x1="20319" y1="54726" x2="43028" y2="71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6219" r="16711" b="9756"/>
          <a:stretch/>
        </p:blipFill>
        <p:spPr>
          <a:xfrm rot="20105768">
            <a:off x="367105" y="3347682"/>
            <a:ext cx="3284426" cy="339152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" b="94527" l="10757" r="84064">
                        <a14:foregroundMark x1="55378" y1="6468" x2="55378" y2="6468"/>
                        <a14:foregroundMark x1="82869" y1="41294" x2="82869" y2="41294"/>
                        <a14:foregroundMark x1="82470" y1="41791" x2="82869" y2="38806"/>
                        <a14:foregroundMark x1="84462" y1="36318" x2="84462" y2="36318"/>
                        <a14:foregroundMark x1="83665" y1="36816" x2="55378" y2="4975"/>
                        <a14:foregroundMark x1="55378" y1="7463" x2="49801" y2="4975"/>
                        <a14:foregroundMark x1="52590" y1="5970" x2="49402" y2="5970"/>
                        <a14:foregroundMark x1="16733" y1="33831" x2="16733" y2="33831"/>
                        <a14:foregroundMark x1="15936" y1="32836" x2="53386" y2="995"/>
                        <a14:foregroundMark x1="82869" y1="52736" x2="82869" y2="52736"/>
                        <a14:foregroundMark x1="52590" y1="87562" x2="52590" y2="87562"/>
                        <a14:foregroundMark x1="52590" y1="87562" x2="82869" y2="50746"/>
                        <a14:foregroundMark x1="13147" y1="52736" x2="13147" y2="52736"/>
                        <a14:foregroundMark x1="36653" y1="86070" x2="36653" y2="86070"/>
                        <a14:foregroundMark x1="36653" y1="86070" x2="10757" y2="47264"/>
                        <a14:foregroundMark x1="15936" y1="53731" x2="15936" y2="53731"/>
                        <a14:foregroundMark x1="15936" y1="53731" x2="16733" y2="32836"/>
                        <a14:foregroundMark x1="43825" y1="94030" x2="43825" y2="94030"/>
                        <a14:foregroundMark x1="43426" y1="94030" x2="34661" y2="84080"/>
                        <a14:foregroundMark x1="43028" y1="94527" x2="52590" y2="85572"/>
                        <a14:foregroundMark x1="60558" y1="69652" x2="60558" y2="69652"/>
                        <a14:foregroundMark x1="40637" y1="70149" x2="40637" y2="70149"/>
                        <a14:foregroundMark x1="33865" y1="61692" x2="33865" y2="61692"/>
                        <a14:foregroundMark x1="25100" y1="55721" x2="25100" y2="55721"/>
                        <a14:foregroundMark x1="20717" y1="53234" x2="20717" y2="53234"/>
                        <a14:foregroundMark x1="20319" y1="54726" x2="43028" y2="71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6219" r="16711" b="9756"/>
          <a:stretch/>
        </p:blipFill>
        <p:spPr>
          <a:xfrm rot="756395">
            <a:off x="5369642" y="3236026"/>
            <a:ext cx="3632987" cy="375145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" b="94527" l="10757" r="84064">
                        <a14:foregroundMark x1="55378" y1="6468" x2="55378" y2="6468"/>
                        <a14:foregroundMark x1="82869" y1="41294" x2="82869" y2="41294"/>
                        <a14:foregroundMark x1="82470" y1="41791" x2="82869" y2="38806"/>
                        <a14:foregroundMark x1="84462" y1="36318" x2="84462" y2="36318"/>
                        <a14:foregroundMark x1="83665" y1="36816" x2="55378" y2="4975"/>
                        <a14:foregroundMark x1="55378" y1="7463" x2="49801" y2="4975"/>
                        <a14:foregroundMark x1="52590" y1="5970" x2="49402" y2="5970"/>
                        <a14:foregroundMark x1="16733" y1="33831" x2="16733" y2="33831"/>
                        <a14:foregroundMark x1="15936" y1="32836" x2="53386" y2="995"/>
                        <a14:foregroundMark x1="82869" y1="52736" x2="82869" y2="52736"/>
                        <a14:foregroundMark x1="52590" y1="87562" x2="52590" y2="87562"/>
                        <a14:foregroundMark x1="52590" y1="87562" x2="82869" y2="50746"/>
                        <a14:foregroundMark x1="13147" y1="52736" x2="13147" y2="52736"/>
                        <a14:foregroundMark x1="36653" y1="86070" x2="36653" y2="86070"/>
                        <a14:foregroundMark x1="36653" y1="86070" x2="10757" y2="47264"/>
                        <a14:foregroundMark x1="15936" y1="53731" x2="15936" y2="53731"/>
                        <a14:foregroundMark x1="15936" y1="53731" x2="16733" y2="32836"/>
                        <a14:foregroundMark x1="43825" y1="94030" x2="43825" y2="94030"/>
                        <a14:foregroundMark x1="43426" y1="94030" x2="34661" y2="84080"/>
                        <a14:foregroundMark x1="43028" y1="94527" x2="52590" y2="85572"/>
                        <a14:foregroundMark x1="60558" y1="69652" x2="60558" y2="69652"/>
                        <a14:foregroundMark x1="40637" y1="70149" x2="40637" y2="70149"/>
                        <a14:foregroundMark x1="33865" y1="61692" x2="33865" y2="61692"/>
                        <a14:foregroundMark x1="25100" y1="55721" x2="25100" y2="55721"/>
                        <a14:foregroundMark x1="20717" y1="53234" x2="20717" y2="53234"/>
                        <a14:foregroundMark x1="20319" y1="54726" x2="43028" y2="71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6219" r="16711" b="9756"/>
          <a:stretch/>
        </p:blipFill>
        <p:spPr>
          <a:xfrm rot="1307257">
            <a:off x="5585074" y="4940"/>
            <a:ext cx="3691198" cy="366985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" b="94527" l="10757" r="84064">
                        <a14:foregroundMark x1="55378" y1="6468" x2="55378" y2="6468"/>
                        <a14:foregroundMark x1="82869" y1="41294" x2="82869" y2="41294"/>
                        <a14:foregroundMark x1="82470" y1="41791" x2="82869" y2="38806"/>
                        <a14:foregroundMark x1="84462" y1="36318" x2="84462" y2="36318"/>
                        <a14:foregroundMark x1="83665" y1="36816" x2="55378" y2="4975"/>
                        <a14:foregroundMark x1="55378" y1="7463" x2="49801" y2="4975"/>
                        <a14:foregroundMark x1="52590" y1="5970" x2="49402" y2="5970"/>
                        <a14:foregroundMark x1="16733" y1="33831" x2="16733" y2="33831"/>
                        <a14:foregroundMark x1="15936" y1="32836" x2="53386" y2="995"/>
                        <a14:foregroundMark x1="82869" y1="52736" x2="82869" y2="52736"/>
                        <a14:foregroundMark x1="52590" y1="87562" x2="52590" y2="87562"/>
                        <a14:foregroundMark x1="52590" y1="87562" x2="82869" y2="50746"/>
                        <a14:foregroundMark x1="13147" y1="52736" x2="13147" y2="52736"/>
                        <a14:foregroundMark x1="36653" y1="86070" x2="36653" y2="86070"/>
                        <a14:foregroundMark x1="36653" y1="86070" x2="10757" y2="47264"/>
                        <a14:foregroundMark x1="15936" y1="53731" x2="15936" y2="53731"/>
                        <a14:foregroundMark x1="15936" y1="53731" x2="16733" y2="32836"/>
                        <a14:foregroundMark x1="43825" y1="94030" x2="43825" y2="94030"/>
                        <a14:foregroundMark x1="43426" y1="94030" x2="34661" y2="84080"/>
                        <a14:foregroundMark x1="43028" y1="94527" x2="52590" y2="85572"/>
                        <a14:foregroundMark x1="60558" y1="69652" x2="60558" y2="69652"/>
                        <a14:foregroundMark x1="40637" y1="70149" x2="40637" y2="70149"/>
                        <a14:foregroundMark x1="33865" y1="61692" x2="33865" y2="61692"/>
                        <a14:foregroundMark x1="25100" y1="55721" x2="25100" y2="55721"/>
                        <a14:foregroundMark x1="20717" y1="53234" x2="20717" y2="53234"/>
                        <a14:foregroundMark x1="20319" y1="54726" x2="43028" y2="71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6219" r="16711" b="9756"/>
          <a:stretch/>
        </p:blipFill>
        <p:spPr>
          <a:xfrm rot="20264586">
            <a:off x="387896" y="27391"/>
            <a:ext cx="3305641" cy="3413434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 rot="20157945">
            <a:off x="606149" y="598183"/>
            <a:ext cx="2877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bg1"/>
                </a:solidFill>
              </a:rPr>
              <a:t>Basishouding leerkracht </a:t>
            </a:r>
          </a:p>
        </p:txBody>
      </p:sp>
      <p:sp>
        <p:nvSpPr>
          <p:cNvPr id="15" name="Tekstvak 14"/>
          <p:cNvSpPr txBox="1"/>
          <p:nvPr/>
        </p:nvSpPr>
        <p:spPr>
          <a:xfrm rot="1231309">
            <a:off x="5954734" y="863323"/>
            <a:ext cx="3330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bg1"/>
                </a:solidFill>
              </a:rPr>
              <a:t>Goed klasmanagement</a:t>
            </a:r>
          </a:p>
        </p:txBody>
      </p:sp>
      <p:sp>
        <p:nvSpPr>
          <p:cNvPr id="16" name="Tekstvak 15"/>
          <p:cNvSpPr txBox="1"/>
          <p:nvPr/>
        </p:nvSpPr>
        <p:spPr>
          <a:xfrm rot="794686">
            <a:off x="6126984" y="3750035"/>
            <a:ext cx="2734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bg1"/>
                </a:solidFill>
              </a:rPr>
              <a:t>Kwaliteit van instructie en begeleiding </a:t>
            </a:r>
          </a:p>
        </p:txBody>
      </p:sp>
      <p:sp>
        <p:nvSpPr>
          <p:cNvPr id="18" name="Tekstvak 17"/>
          <p:cNvSpPr txBox="1"/>
          <p:nvPr/>
        </p:nvSpPr>
        <p:spPr>
          <a:xfrm rot="20157945">
            <a:off x="615584" y="4012588"/>
            <a:ext cx="2659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bg1"/>
                </a:solidFill>
              </a:rPr>
              <a:t>Samenhang school – klas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" b="94527" l="10757" r="84064">
                        <a14:foregroundMark x1="55378" y1="6468" x2="55378" y2="6468"/>
                        <a14:foregroundMark x1="82869" y1="41294" x2="82869" y2="41294"/>
                        <a14:foregroundMark x1="82470" y1="41791" x2="82869" y2="38806"/>
                        <a14:foregroundMark x1="84462" y1="36318" x2="84462" y2="36318"/>
                        <a14:foregroundMark x1="83665" y1="36816" x2="55378" y2="4975"/>
                        <a14:foregroundMark x1="55378" y1="7463" x2="49801" y2="4975"/>
                        <a14:foregroundMark x1="52590" y1="5970" x2="49402" y2="5970"/>
                        <a14:foregroundMark x1="16733" y1="33831" x2="16733" y2="33831"/>
                        <a14:foregroundMark x1="15936" y1="32836" x2="53386" y2="995"/>
                        <a14:foregroundMark x1="82869" y1="52736" x2="82869" y2="52736"/>
                        <a14:foregroundMark x1="52590" y1="87562" x2="52590" y2="87562"/>
                        <a14:foregroundMark x1="52590" y1="87562" x2="82869" y2="50746"/>
                        <a14:foregroundMark x1="13147" y1="52736" x2="13147" y2="52736"/>
                        <a14:foregroundMark x1="36653" y1="86070" x2="36653" y2="86070"/>
                        <a14:foregroundMark x1="36653" y1="86070" x2="10757" y2="47264"/>
                        <a14:foregroundMark x1="15936" y1="53731" x2="15936" y2="53731"/>
                        <a14:foregroundMark x1="15936" y1="53731" x2="16733" y2="32836"/>
                        <a14:foregroundMark x1="43825" y1="94030" x2="43825" y2="94030"/>
                        <a14:foregroundMark x1="43426" y1="94030" x2="34661" y2="84080"/>
                        <a14:foregroundMark x1="43028" y1="94527" x2="52590" y2="85572"/>
                        <a14:foregroundMark x1="60558" y1="69652" x2="60558" y2="69652"/>
                        <a14:foregroundMark x1="40637" y1="70149" x2="40637" y2="70149"/>
                        <a14:foregroundMark x1="33865" y1="61692" x2="33865" y2="61692"/>
                        <a14:foregroundMark x1="25100" y1="55721" x2="25100" y2="55721"/>
                        <a14:foregroundMark x1="20717" y1="53234" x2="20717" y2="53234"/>
                        <a14:foregroundMark x1="20319" y1="54726" x2="43028" y2="71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6219" r="16711" b="9756"/>
          <a:stretch/>
        </p:blipFill>
        <p:spPr>
          <a:xfrm>
            <a:off x="2845226" y="1008311"/>
            <a:ext cx="3672408" cy="3792160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3379318" y="1827173"/>
            <a:ext cx="2604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bg1"/>
                </a:solidFill>
              </a:rPr>
              <a:t>Omgaan met verschillen  </a:t>
            </a:r>
          </a:p>
        </p:txBody>
      </p:sp>
    </p:spTree>
    <p:extLst>
      <p:ext uri="{BB962C8B-B14F-4D97-AF65-F5344CB8AC3E}">
        <p14:creationId xmlns:p14="http://schemas.microsoft.com/office/powerpoint/2010/main" val="187141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xmlns="" id="{092FDC9E-72E4-43D4-A73D-39FD0FE2D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782" y="1143797"/>
            <a:ext cx="5039265" cy="338215"/>
          </a:xfrm>
        </p:spPr>
        <p:txBody>
          <a:bodyPr>
            <a:noAutofit/>
          </a:bodyPr>
          <a:lstStyle/>
          <a:p>
            <a:pPr algn="l"/>
            <a:r>
              <a:rPr lang="en-US" sz="3000" dirty="0" err="1"/>
              <a:t>Een</a:t>
            </a:r>
            <a:r>
              <a:rPr lang="en-US" sz="3000" dirty="0"/>
              <a:t> eigen </a:t>
            </a:r>
            <a:r>
              <a:rPr lang="en-US" sz="3000" dirty="0" err="1"/>
              <a:t>leerlijn</a:t>
            </a:r>
            <a:r>
              <a:rPr lang="en-US" sz="3000" dirty="0"/>
              <a:t> of </a:t>
            </a:r>
            <a:r>
              <a:rPr lang="en-US" sz="3000" dirty="0" err="1"/>
              <a:t>niet</a:t>
            </a:r>
            <a:r>
              <a:rPr lang="en-US" sz="3000" dirty="0"/>
              <a:t> …?</a:t>
            </a:r>
            <a:br>
              <a:rPr lang="en-US" sz="3000" dirty="0"/>
            </a:br>
            <a:r>
              <a:rPr lang="en-US" sz="3000" dirty="0"/>
              <a:t>			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31C84F40-B3DD-42ED-9055-3ACDFDA2F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932" y="909368"/>
            <a:ext cx="2702785" cy="8996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82783E75-4197-4C66-ABB3-5A2DEDC4F164}"/>
              </a:ext>
            </a:extLst>
          </p:cNvPr>
          <p:cNvSpPr txBox="1"/>
          <p:nvPr/>
        </p:nvSpPr>
        <p:spPr>
          <a:xfrm>
            <a:off x="1594253" y="1711069"/>
            <a:ext cx="1488874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BE" sz="1800" dirty="0"/>
              <a:t>Ik volg de les</a:t>
            </a:r>
          </a:p>
          <a:p>
            <a:endParaRPr lang="nl-BE" sz="1800" dirty="0"/>
          </a:p>
          <a:p>
            <a:endParaRPr lang="nl-BE" sz="18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19ADAC47-0289-486D-925B-06C81FD58BE1}"/>
              </a:ext>
            </a:extLst>
          </p:cNvPr>
          <p:cNvSpPr txBox="1"/>
          <p:nvPr/>
        </p:nvSpPr>
        <p:spPr>
          <a:xfrm>
            <a:off x="3088992" y="1707638"/>
            <a:ext cx="1488874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BE" sz="1800" dirty="0"/>
              <a:t>Ik volg de les</a:t>
            </a:r>
          </a:p>
          <a:p>
            <a:r>
              <a:rPr lang="nl-BE" sz="1800" dirty="0"/>
              <a:t>met maatregelen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2EE836A1-856E-41BF-89C8-AC54A46992A1}"/>
              </a:ext>
            </a:extLst>
          </p:cNvPr>
          <p:cNvSpPr txBox="1"/>
          <p:nvPr/>
        </p:nvSpPr>
        <p:spPr>
          <a:xfrm>
            <a:off x="4583730" y="1707637"/>
            <a:ext cx="2507903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BE" sz="1800" dirty="0"/>
              <a:t>Ik volg een andere les</a:t>
            </a:r>
          </a:p>
          <a:p>
            <a:endParaRPr lang="nl-BE" sz="1800" dirty="0"/>
          </a:p>
          <a:p>
            <a:endParaRPr lang="nl-BE" sz="1800" dirty="0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xmlns="" id="{08637D5D-1FC2-4CEA-8628-0873CEFA88B9}"/>
              </a:ext>
            </a:extLst>
          </p:cNvPr>
          <p:cNvCxnSpPr/>
          <p:nvPr/>
        </p:nvCxnSpPr>
        <p:spPr>
          <a:xfrm>
            <a:off x="1594253" y="4698774"/>
            <a:ext cx="54973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xmlns="" id="{046A1B73-A4EE-465F-8CF7-8A5AE7DB3A5E}"/>
              </a:ext>
            </a:extLst>
          </p:cNvPr>
          <p:cNvSpPr txBox="1"/>
          <p:nvPr/>
        </p:nvSpPr>
        <p:spPr>
          <a:xfrm>
            <a:off x="1708782" y="6361290"/>
            <a:ext cx="5497380" cy="3231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500" dirty="0"/>
              <a:t>Wanneer je af en toe hier komt ….zit je nog steeds in het GC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xmlns="" id="{8B208A70-A17A-4E25-8C63-BD1D4360866A}"/>
              </a:ext>
            </a:extLst>
          </p:cNvPr>
          <p:cNvCxnSpPr>
            <a:cxnSpLocks/>
          </p:cNvCxnSpPr>
          <p:nvPr/>
        </p:nvCxnSpPr>
        <p:spPr>
          <a:xfrm flipV="1">
            <a:off x="4457472" y="1065503"/>
            <a:ext cx="2290575" cy="50784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90519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9401 0.200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100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15091 0.469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2349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0.22969 0.19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7ECDCA0D-0166-4FC1-A5E4-AB8A1DF98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559" y="2606007"/>
            <a:ext cx="3199658" cy="242906"/>
          </a:xfrm>
          <a:prstGeom prst="rect">
            <a:avLst/>
          </a:prstGeom>
          <a:ln w="12700"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25D4B61B-C9E0-485F-A717-1907AE664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72" y="1582119"/>
            <a:ext cx="8441557" cy="3804877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742544030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89588EF3-0267-4457-A11F-B9870C991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127" y="2398241"/>
            <a:ext cx="3893978" cy="1858322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xmlns="" id="{F4B65A1A-B755-4943-8E45-183E8B2D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782" y="1143797"/>
            <a:ext cx="5039265" cy="338215"/>
          </a:xfrm>
        </p:spPr>
        <p:txBody>
          <a:bodyPr>
            <a:noAutofit/>
          </a:bodyPr>
          <a:lstStyle/>
          <a:p>
            <a:pPr algn="l"/>
            <a:r>
              <a:rPr lang="en-US" sz="3000" dirty="0" err="1"/>
              <a:t>Een</a:t>
            </a:r>
            <a:r>
              <a:rPr lang="en-US" sz="3000" dirty="0"/>
              <a:t> eigen </a:t>
            </a:r>
            <a:r>
              <a:rPr lang="en-US" sz="3000" dirty="0" err="1"/>
              <a:t>leerlijn</a:t>
            </a:r>
            <a:r>
              <a:rPr lang="en-US" sz="3000" dirty="0"/>
              <a:t> of </a:t>
            </a:r>
            <a:r>
              <a:rPr lang="en-US" sz="3000" dirty="0" err="1"/>
              <a:t>niet</a:t>
            </a:r>
            <a:r>
              <a:rPr lang="en-US" sz="3000" dirty="0"/>
              <a:t> …?</a:t>
            </a:r>
            <a:br>
              <a:rPr lang="en-US" sz="3000" dirty="0"/>
            </a:br>
            <a:r>
              <a:rPr lang="en-US" sz="3000" dirty="0"/>
              <a:t>			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xmlns="" id="{A1C8F7CE-4287-415C-9A9A-068B8AE0DDE1}"/>
              </a:ext>
            </a:extLst>
          </p:cNvPr>
          <p:cNvSpPr/>
          <p:nvPr/>
        </p:nvSpPr>
        <p:spPr>
          <a:xfrm>
            <a:off x="2854069" y="1825598"/>
            <a:ext cx="2061518" cy="1488874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5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4E15F19B-EF15-4994-8402-AF9EF3E31928}"/>
              </a:ext>
            </a:extLst>
          </p:cNvPr>
          <p:cNvSpPr/>
          <p:nvPr/>
        </p:nvSpPr>
        <p:spPr>
          <a:xfrm>
            <a:off x="4980586" y="1825598"/>
            <a:ext cx="2061518" cy="1488874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5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2950DA75-2AB3-4B1C-852D-869916CDD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069" y="3418942"/>
            <a:ext cx="2080440" cy="1504319"/>
          </a:xfrm>
          <a:prstGeom prst="rect">
            <a:avLst/>
          </a:prstGeom>
          <a:solidFill>
            <a:srgbClr val="FF9E1D">
              <a:alpha val="65000"/>
            </a:srgbClr>
          </a:solidFill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FC5BBDE7-C98C-42F8-A1EB-540A30F47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752" y="3418942"/>
            <a:ext cx="2080440" cy="1504319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0FCE4112-2F2F-46E4-A5DF-17C8D24B1E18}"/>
              </a:ext>
            </a:extLst>
          </p:cNvPr>
          <p:cNvSpPr txBox="1"/>
          <p:nvPr/>
        </p:nvSpPr>
        <p:spPr>
          <a:xfrm>
            <a:off x="3083126" y="1940127"/>
            <a:ext cx="16034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500" dirty="0"/>
              <a:t>Vaak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7AA1FC3F-A1FA-4D5D-AB9D-28239373D3E1}"/>
              </a:ext>
            </a:extLst>
          </p:cNvPr>
          <p:cNvSpPr txBox="1"/>
          <p:nvPr/>
        </p:nvSpPr>
        <p:spPr>
          <a:xfrm>
            <a:off x="5349169" y="1931802"/>
            <a:ext cx="16034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500" dirty="0"/>
              <a:t>Vaak of </a:t>
            </a:r>
            <a:r>
              <a:rPr lang="nl-BE" sz="1500" dirty="0" err="1"/>
              <a:t>i.f.v</a:t>
            </a:r>
            <a:r>
              <a:rPr lang="nl-BE" sz="1500" dirty="0"/>
              <a:t>. specifieke inhouden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A6E9B8F9-8015-4ED1-952D-A047F5AF8D2F}"/>
              </a:ext>
            </a:extLst>
          </p:cNvPr>
          <p:cNvSpPr txBox="1"/>
          <p:nvPr/>
        </p:nvSpPr>
        <p:spPr>
          <a:xfrm>
            <a:off x="2968597" y="4247006"/>
            <a:ext cx="1603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500" dirty="0" err="1"/>
              <a:t>i.f.v</a:t>
            </a:r>
            <a:r>
              <a:rPr lang="nl-BE" sz="1500" dirty="0"/>
              <a:t>. specifieke inhouden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7DC1C9C3-42E3-4CF9-B448-C640EF936722}"/>
              </a:ext>
            </a:extLst>
          </p:cNvPr>
          <p:cNvSpPr txBox="1"/>
          <p:nvPr/>
        </p:nvSpPr>
        <p:spPr>
          <a:xfrm>
            <a:off x="5586834" y="4256563"/>
            <a:ext cx="1603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500" dirty="0" err="1"/>
              <a:t>i.f.v</a:t>
            </a:r>
            <a:r>
              <a:rPr lang="nl-BE" sz="1500" dirty="0"/>
              <a:t>. specifieke inhouden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xmlns="" id="{E95E6FB7-E546-47C9-BBF6-E671E96D8575}"/>
              </a:ext>
            </a:extLst>
          </p:cNvPr>
          <p:cNvSpPr txBox="1">
            <a:spLocks/>
          </p:cNvSpPr>
          <p:nvPr/>
        </p:nvSpPr>
        <p:spPr>
          <a:xfrm>
            <a:off x="1708783" y="5398564"/>
            <a:ext cx="7062560" cy="4847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9E1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 err="1"/>
              <a:t>Dit</a:t>
            </a:r>
            <a:r>
              <a:rPr lang="en-US" sz="2100" dirty="0"/>
              <a:t> is </a:t>
            </a:r>
            <a:r>
              <a:rPr lang="en-US" sz="2100" dirty="0" err="1"/>
              <a:t>een</a:t>
            </a:r>
            <a:r>
              <a:rPr lang="en-US" sz="2100" dirty="0"/>
              <a:t> </a:t>
            </a:r>
            <a:r>
              <a:rPr lang="en-US" sz="2100" dirty="0" err="1"/>
              <a:t>vorm</a:t>
            </a:r>
            <a:r>
              <a:rPr lang="en-US" sz="2100" dirty="0"/>
              <a:t> van </a:t>
            </a:r>
            <a:r>
              <a:rPr lang="en-US" sz="2100" dirty="0" err="1"/>
              <a:t>curriculumdifferentiatie</a:t>
            </a:r>
            <a:r>
              <a:rPr lang="en-US" sz="2100" dirty="0"/>
              <a:t> ≠ IAC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10123023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/>
      <p:bldP spid="11" grpId="0"/>
      <p:bldP spid="13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_base_kleur_groo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99" y="5039548"/>
            <a:ext cx="1750219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03" y="1819767"/>
            <a:ext cx="2675474" cy="160923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211452FA-A60E-41DC-A6FF-3C31E23C8160}"/>
              </a:ext>
            </a:extLst>
          </p:cNvPr>
          <p:cNvSpPr txBox="1"/>
          <p:nvPr/>
        </p:nvSpPr>
        <p:spPr>
          <a:xfrm>
            <a:off x="2053881" y="1208143"/>
            <a:ext cx="12633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700" dirty="0">
                <a:solidFill>
                  <a:srgbClr val="0070C0"/>
                </a:solidFill>
                <a:cs typeface="Latha" panose="020B0502040204020203" pitchFamily="34" charset="0"/>
              </a:rPr>
              <a:t>WAT?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0704D205-DA55-434E-BA6C-08ECFCEC100C}"/>
              </a:ext>
            </a:extLst>
          </p:cNvPr>
          <p:cNvSpPr txBox="1"/>
          <p:nvPr/>
        </p:nvSpPr>
        <p:spPr>
          <a:xfrm>
            <a:off x="537646" y="2303847"/>
            <a:ext cx="11266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700" dirty="0">
                <a:solidFill>
                  <a:srgbClr val="0070C0"/>
                </a:solidFill>
                <a:cs typeface="Latha" panose="020B0502040204020203" pitchFamily="34" charset="0"/>
              </a:rPr>
              <a:t>HOE?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1A6590A7-DC9E-4F70-B494-815CCE7B103C}"/>
              </a:ext>
            </a:extLst>
          </p:cNvPr>
          <p:cNvSpPr txBox="1"/>
          <p:nvPr/>
        </p:nvSpPr>
        <p:spPr>
          <a:xfrm>
            <a:off x="340983" y="4797174"/>
            <a:ext cx="3289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700" dirty="0">
                <a:solidFill>
                  <a:srgbClr val="0070C0"/>
                </a:solidFill>
                <a:cs typeface="Latha" panose="020B0502040204020203" pitchFamily="34" charset="0"/>
              </a:rPr>
              <a:t>AANDACHTSPUNTEN?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FAD773DC-AAD4-4C89-9687-B2DC7BF55B32}"/>
              </a:ext>
            </a:extLst>
          </p:cNvPr>
          <p:cNvSpPr txBox="1"/>
          <p:nvPr/>
        </p:nvSpPr>
        <p:spPr>
          <a:xfrm>
            <a:off x="5483878" y="1333705"/>
            <a:ext cx="2034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700" dirty="0">
                <a:solidFill>
                  <a:srgbClr val="0070C0"/>
                </a:solidFill>
                <a:cs typeface="Latha" panose="020B0502040204020203" pitchFamily="34" charset="0"/>
              </a:rPr>
              <a:t>EFFECTIEF?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2CA3CED6-1A0F-4B0B-8244-EC9B7FE0A474}"/>
              </a:ext>
            </a:extLst>
          </p:cNvPr>
          <p:cNvSpPr txBox="1"/>
          <p:nvPr/>
        </p:nvSpPr>
        <p:spPr>
          <a:xfrm>
            <a:off x="4893748" y="5039548"/>
            <a:ext cx="1750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700" dirty="0">
                <a:solidFill>
                  <a:srgbClr val="0070C0"/>
                </a:solidFill>
                <a:cs typeface="Latha" panose="020B0502040204020203" pitchFamily="34" charset="0"/>
              </a:rPr>
              <a:t>VRAGEN?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DD5FDEBC-BA72-49E8-ADBA-96D2841F6FBA}"/>
              </a:ext>
            </a:extLst>
          </p:cNvPr>
          <p:cNvSpPr txBox="1"/>
          <p:nvPr/>
        </p:nvSpPr>
        <p:spPr>
          <a:xfrm>
            <a:off x="6015457" y="3984233"/>
            <a:ext cx="2577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700" dirty="0">
                <a:solidFill>
                  <a:srgbClr val="0070C0"/>
                </a:solidFill>
                <a:cs typeface="Latha" panose="020B0502040204020203" pitchFamily="34" charset="0"/>
              </a:rPr>
              <a:t>BEDENKINGEN?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C8D2B9CD-1A0D-46CF-8578-B83665221000}"/>
              </a:ext>
            </a:extLst>
          </p:cNvPr>
          <p:cNvSpPr txBox="1"/>
          <p:nvPr/>
        </p:nvSpPr>
        <p:spPr>
          <a:xfrm>
            <a:off x="6424870" y="2360978"/>
            <a:ext cx="18756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700" dirty="0">
                <a:solidFill>
                  <a:srgbClr val="0070C0"/>
                </a:solidFill>
                <a:cs typeface="Latha" panose="020B0502040204020203" pitchFamily="34" charset="0"/>
              </a:rPr>
              <a:t>KRITIEK?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B8F7F283-BB86-427C-A525-6C18806D0AF6}"/>
              </a:ext>
            </a:extLst>
          </p:cNvPr>
          <p:cNvSpPr txBox="1"/>
          <p:nvPr/>
        </p:nvSpPr>
        <p:spPr>
          <a:xfrm>
            <a:off x="1460191" y="3776879"/>
            <a:ext cx="3289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700" dirty="0">
                <a:solidFill>
                  <a:srgbClr val="0070C0"/>
                </a:solidFill>
                <a:cs typeface="Latha" panose="020B0502040204020203" pitchFamily="34" charset="0"/>
              </a:rPr>
              <a:t>WAT HEB JE NODIG?</a:t>
            </a:r>
          </a:p>
        </p:txBody>
      </p:sp>
    </p:spTree>
    <p:extLst>
      <p:ext uri="{BB962C8B-B14F-4D97-AF65-F5344CB8AC3E}">
        <p14:creationId xmlns:p14="http://schemas.microsoft.com/office/powerpoint/2010/main" val="12670806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xmlns="" id="{91D92F3C-B8D0-4BCE-9809-D2D9DCC21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Na de pauze …. 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0EDD7B84-EA7F-4E58-997F-D519D101F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786" y="2040135"/>
            <a:ext cx="6215865" cy="42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66615"/>
      </p:ext>
    </p:extLst>
  </p:cSld>
  <p:clrMapOvr>
    <a:masterClrMapping/>
  </p:clrMapOvr>
  <p:transition xmlns:p14="http://schemas.microsoft.com/office/powerpoint/2010/main"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altLang="nl-BE" dirty="0"/>
          </a:p>
          <a:p>
            <a:pPr marL="0" indent="0">
              <a:buNone/>
            </a:pPr>
            <a:endParaRPr lang="nl-BE" altLang="nl-BE" dirty="0"/>
          </a:p>
          <a:p>
            <a:pPr marL="0" indent="0">
              <a:buNone/>
            </a:pPr>
            <a:endParaRPr lang="nl-BE" altLang="nl-BE" dirty="0"/>
          </a:p>
          <a:p>
            <a:pPr marL="0" indent="0">
              <a:buNone/>
            </a:pPr>
            <a:endParaRPr lang="nl-BE" altLang="nl-BE" dirty="0"/>
          </a:p>
          <a:p>
            <a:pPr marL="720000" indent="0">
              <a:buNone/>
            </a:pPr>
            <a:r>
              <a:rPr lang="nl-BE" altLang="nl-BE" dirty="0">
                <a:solidFill>
                  <a:srgbClr val="71CBD3"/>
                </a:solidFill>
              </a:rPr>
              <a:t>ovsg.be </a:t>
            </a:r>
          </a:p>
          <a:p>
            <a:pPr marL="720000" indent="0">
              <a:buNone/>
            </a:pPr>
            <a:r>
              <a:rPr lang="nl-BE" altLang="nl-BE" dirty="0">
                <a:solidFill>
                  <a:srgbClr val="71CBD3"/>
                </a:solidFill>
              </a:rPr>
              <a:t>www.facebook.com/ovsgvzw</a:t>
            </a:r>
          </a:p>
          <a:p>
            <a:pPr marL="720000" indent="0">
              <a:buNone/>
            </a:pPr>
            <a:r>
              <a:rPr lang="nl-BE" altLang="nl-BE" dirty="0">
                <a:solidFill>
                  <a:srgbClr val="71CBD3"/>
                </a:solidFill>
              </a:rPr>
              <a:t>www.twitter.com/OVSG_onderwijs</a:t>
            </a:r>
          </a:p>
          <a:p>
            <a:pPr marL="720000" indent="0">
              <a:buNone/>
            </a:pPr>
            <a:r>
              <a:rPr lang="nl-BE" altLang="nl-BE" dirty="0">
                <a:solidFill>
                  <a:srgbClr val="71CBD3"/>
                </a:solidFill>
              </a:rPr>
              <a:t>www.linkedin.com/company/ovsg 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1" y="3929629"/>
            <a:ext cx="3000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4" y="4523609"/>
            <a:ext cx="1587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0" y="5144577"/>
            <a:ext cx="3175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5" y="5731983"/>
            <a:ext cx="3079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952608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 idx="4294967295"/>
          </p:nvPr>
        </p:nvSpPr>
        <p:spPr>
          <a:xfrm>
            <a:off x="2085654" y="137542"/>
            <a:ext cx="6539234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nl-BE" altLang="nl-BE" sz="3200" dirty="0">
                <a:solidFill>
                  <a:schemeClr val="tx1"/>
                </a:solidFill>
                <a:latin typeface="Arial" charset="0"/>
                <a:cs typeface="Arial" charset="0"/>
              </a:rPr>
              <a:t>Brede basiszorg = Goed onderwijs </a:t>
            </a:r>
            <a:endParaRPr lang="nl-NL" altLang="nl-BE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294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18488" cy="5043488"/>
          </a:xfrm>
          <a:solidFill>
            <a:srgbClr val="E6F3F4"/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nl-BE" altLang="nl-BE" b="1" dirty="0">
                <a:solidFill>
                  <a:srgbClr val="1F497D"/>
                </a:solidFill>
                <a:latin typeface="Arial" charset="0"/>
                <a:cs typeface="Arial" charset="0"/>
              </a:rPr>
              <a:t>1.Basishouding van de leraar</a:t>
            </a:r>
          </a:p>
          <a:p>
            <a:pPr marL="0" indent="0" eaLnBrk="1" hangingPunct="1">
              <a:buNone/>
            </a:pPr>
            <a:r>
              <a:rPr lang="nl-BE" altLang="nl-BE" i="1" dirty="0">
                <a:solidFill>
                  <a:srgbClr val="FF0000"/>
                </a:solidFill>
                <a:latin typeface="Arial" charset="0"/>
                <a:cs typeface="Arial" charset="0"/>
              </a:rPr>
              <a:t>De leraar herkent, waardeert en benut diversiteit.</a:t>
            </a:r>
            <a:endParaRPr lang="nl-BE" altLang="nl-BE" sz="2800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nl-BE" altLang="nl-BE" sz="2800" dirty="0">
                <a:solidFill>
                  <a:srgbClr val="1F497D"/>
                </a:solidFill>
                <a:latin typeface="Arial" charset="0"/>
                <a:cs typeface="Arial" charset="0"/>
              </a:rPr>
              <a:t>Wees positief en heb hoge verwachtingen</a:t>
            </a:r>
          </a:p>
          <a:p>
            <a:pPr eaLnBrk="1" hangingPunct="1"/>
            <a:r>
              <a:rPr lang="nl-BE" altLang="nl-BE" sz="2800" dirty="0">
                <a:solidFill>
                  <a:srgbClr val="1F497D"/>
                </a:solidFill>
                <a:latin typeface="Arial" charset="0"/>
                <a:cs typeface="Arial" charset="0"/>
              </a:rPr>
              <a:t>Bewustwording van </a:t>
            </a:r>
            <a:r>
              <a:rPr lang="nl-BE" altLang="nl-BE" sz="2800" dirty="0" err="1">
                <a:solidFill>
                  <a:srgbClr val="1F497D"/>
                </a:solidFill>
                <a:latin typeface="Arial" charset="0"/>
                <a:cs typeface="Arial" charset="0"/>
              </a:rPr>
              <a:t>deficitdenken</a:t>
            </a:r>
            <a:r>
              <a:rPr lang="nl-BE" altLang="nl-BE" sz="2800" dirty="0">
                <a:solidFill>
                  <a:srgbClr val="1F497D"/>
                </a:solidFill>
                <a:latin typeface="Arial" charset="0"/>
                <a:cs typeface="Arial" charset="0"/>
              </a:rPr>
              <a:t> en </a:t>
            </a:r>
            <a:r>
              <a:rPr lang="nl-BE" altLang="nl-BE" sz="2800" dirty="0" err="1">
                <a:solidFill>
                  <a:srgbClr val="1F497D"/>
                </a:solidFill>
                <a:latin typeface="Arial" charset="0"/>
                <a:cs typeface="Arial" charset="0"/>
              </a:rPr>
              <a:t>Pygmalion</a:t>
            </a:r>
            <a:r>
              <a:rPr lang="nl-BE" altLang="nl-BE" sz="2800" dirty="0">
                <a:solidFill>
                  <a:srgbClr val="1F497D"/>
                </a:solidFill>
                <a:latin typeface="Arial" charset="0"/>
                <a:cs typeface="Arial" charset="0"/>
              </a:rPr>
              <a:t>-effect</a:t>
            </a:r>
          </a:p>
          <a:p>
            <a:pPr eaLnBrk="1" hangingPunct="1"/>
            <a:r>
              <a:rPr lang="nl-BE" altLang="nl-BE" sz="2800" dirty="0" err="1">
                <a:solidFill>
                  <a:srgbClr val="1F497D"/>
                </a:solidFill>
                <a:latin typeface="Arial" charset="0"/>
                <a:cs typeface="Arial" charset="0"/>
              </a:rPr>
              <a:t>Fixed</a:t>
            </a:r>
            <a:r>
              <a:rPr lang="nl-BE" altLang="nl-BE" sz="2800" dirty="0">
                <a:solidFill>
                  <a:srgbClr val="1F497D"/>
                </a:solidFill>
                <a:latin typeface="Arial" charset="0"/>
                <a:cs typeface="Arial" charset="0"/>
              </a:rPr>
              <a:t> en </a:t>
            </a:r>
            <a:r>
              <a:rPr lang="nl-BE" altLang="nl-BE" sz="2800" dirty="0" err="1">
                <a:solidFill>
                  <a:srgbClr val="1F497D"/>
                </a:solidFill>
                <a:latin typeface="Arial" charset="0"/>
                <a:cs typeface="Arial" charset="0"/>
              </a:rPr>
              <a:t>growth</a:t>
            </a:r>
            <a:r>
              <a:rPr lang="nl-BE" altLang="nl-BE" sz="2800" dirty="0">
                <a:solidFill>
                  <a:srgbClr val="1F497D"/>
                </a:solidFill>
                <a:latin typeface="Arial" charset="0"/>
                <a:cs typeface="Arial" charset="0"/>
              </a:rPr>
              <a:t> </a:t>
            </a:r>
            <a:r>
              <a:rPr lang="nl-BE" altLang="nl-BE" sz="2800" dirty="0" err="1">
                <a:solidFill>
                  <a:srgbClr val="1F497D"/>
                </a:solidFill>
                <a:latin typeface="Arial" charset="0"/>
                <a:cs typeface="Arial" charset="0"/>
              </a:rPr>
              <a:t>mindset</a:t>
            </a:r>
            <a:endParaRPr lang="nl-BE" altLang="nl-BE" sz="2800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nl-BE" altLang="nl-BE" sz="2800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nl-BE" altLang="nl-BE" sz="2800" dirty="0">
                <a:solidFill>
                  <a:srgbClr val="1F497D"/>
                </a:solidFill>
                <a:latin typeface="Arial" charset="0"/>
                <a:cs typeface="Arial" charset="0"/>
              </a:rPr>
              <a:t>Illustratie: houding t.o.v. anderstalige leerlingen.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 idx="4294967295"/>
          </p:nvPr>
        </p:nvSpPr>
        <p:spPr>
          <a:xfrm>
            <a:off x="2095928" y="137543"/>
            <a:ext cx="652896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nl-BE" altLang="nl-BE" sz="3200" dirty="0">
                <a:solidFill>
                  <a:schemeClr val="tx1"/>
                </a:solidFill>
                <a:latin typeface="Arial" charset="0"/>
                <a:cs typeface="Arial" charset="0"/>
              </a:rPr>
              <a:t>Brede basiszorg = Goed onderwijs</a:t>
            </a:r>
            <a:br>
              <a:rPr lang="nl-BE" altLang="nl-BE" sz="32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nl-BE" altLang="nl-BE" sz="3200" dirty="0">
                <a:solidFill>
                  <a:schemeClr val="tx1"/>
                </a:solidFill>
                <a:latin typeface="Arial" charset="0"/>
                <a:cs typeface="Arial" charset="0"/>
              </a:rPr>
              <a:t>(verhoogde zorg) </a:t>
            </a:r>
            <a:endParaRPr lang="nl-NL" altLang="nl-BE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397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246581" y="1397285"/>
            <a:ext cx="8712484" cy="5246403"/>
          </a:xfrm>
          <a:solidFill>
            <a:srgbClr val="E6F3F4"/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nl-BE" altLang="nl-BE" b="1" dirty="0">
                <a:solidFill>
                  <a:srgbClr val="1F497D"/>
                </a:solidFill>
                <a:latin typeface="Arial" charset="0"/>
                <a:cs typeface="Arial" charset="0"/>
              </a:rPr>
              <a:t>2.Omgaan met verschillen tussen leerlingen</a:t>
            </a:r>
          </a:p>
          <a:p>
            <a:pPr eaLnBrk="1" hangingPunct="1">
              <a:buFont typeface="Arial" charset="0"/>
              <a:buNone/>
            </a:pPr>
            <a:r>
              <a:rPr lang="nl-BE" altLang="nl-BE" sz="2800" i="1" dirty="0">
                <a:solidFill>
                  <a:srgbClr val="FF0000"/>
                </a:solidFill>
                <a:latin typeface="Arial" charset="0"/>
                <a:cs typeface="Arial" charset="0"/>
              </a:rPr>
              <a:t>Krachtige leerprocessen in een flexibele leeromgeving.</a:t>
            </a:r>
          </a:p>
          <a:p>
            <a:pPr eaLnBrk="1" hangingPunct="1"/>
            <a:r>
              <a:rPr lang="nl-BE" altLang="nl-BE" sz="2800" dirty="0">
                <a:solidFill>
                  <a:srgbClr val="1F497D"/>
                </a:solidFill>
                <a:latin typeface="Arial" charset="0"/>
                <a:cs typeface="Arial" charset="0"/>
              </a:rPr>
              <a:t>De basiswerking gaat om met verschillen bv. ADI</a:t>
            </a:r>
          </a:p>
          <a:p>
            <a:r>
              <a:rPr lang="nl-BE" altLang="nl-BE" sz="2800" dirty="0">
                <a:solidFill>
                  <a:srgbClr val="1F497D"/>
                </a:solidFill>
                <a:latin typeface="Arial" charset="0"/>
                <a:cs typeface="Arial" charset="0"/>
              </a:rPr>
              <a:t>Adaptief lesgeven: inzetten op verschillen</a:t>
            </a:r>
          </a:p>
          <a:p>
            <a:pPr eaLnBrk="1" hangingPunct="1"/>
            <a:r>
              <a:rPr lang="nl-BE" altLang="nl-BE" sz="2800" dirty="0">
                <a:solidFill>
                  <a:srgbClr val="1F497D"/>
                </a:solidFill>
                <a:latin typeface="Arial" charset="0"/>
                <a:cs typeface="Arial" charset="0"/>
              </a:rPr>
              <a:t>Flexibele opvattingen over het curriculum (</a:t>
            </a:r>
            <a:r>
              <a:rPr lang="nl-BE" altLang="nl-BE" sz="2800" dirty="0" err="1">
                <a:solidFill>
                  <a:srgbClr val="1F497D"/>
                </a:solidFill>
                <a:latin typeface="Arial" charset="0"/>
                <a:cs typeface="Arial" charset="0"/>
              </a:rPr>
              <a:t>leerlingkompas</a:t>
            </a:r>
            <a:r>
              <a:rPr lang="nl-BE" altLang="nl-BE" sz="2800" dirty="0">
                <a:solidFill>
                  <a:srgbClr val="1F497D"/>
                </a:solidFill>
                <a:latin typeface="Arial" charset="0"/>
                <a:cs typeface="Arial" charset="0"/>
              </a:rPr>
              <a:t>) / flexibele routes </a:t>
            </a:r>
          </a:p>
          <a:p>
            <a:pPr eaLnBrk="1" hangingPunct="1"/>
            <a:r>
              <a:rPr lang="nl-BE" altLang="nl-BE" sz="2800" dirty="0">
                <a:solidFill>
                  <a:srgbClr val="1F497D"/>
                </a:solidFill>
                <a:latin typeface="Arial" charset="0"/>
                <a:cs typeface="Arial" charset="0"/>
              </a:rPr>
              <a:t>Belang van heterogeen groeperen en flexibel groeperen.</a:t>
            </a:r>
          </a:p>
          <a:p>
            <a:pPr eaLnBrk="1" hangingPunct="1"/>
            <a:endParaRPr lang="nl-BE" altLang="nl-BE" sz="2800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>
          <a:xfrm>
            <a:off x="2126750" y="137542"/>
            <a:ext cx="6498137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nl-BE" altLang="nl-BE" sz="3200" dirty="0">
                <a:solidFill>
                  <a:schemeClr val="tx1"/>
                </a:solidFill>
                <a:latin typeface="Arial" charset="0"/>
                <a:cs typeface="Arial" charset="0"/>
              </a:rPr>
              <a:t>Brede basiszorg = Goed onderwijs </a:t>
            </a:r>
            <a:endParaRPr lang="nl-NL" altLang="nl-BE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499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18488" cy="5043488"/>
          </a:xfrm>
          <a:solidFill>
            <a:srgbClr val="E6F3F4"/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nl-BE" altLang="nl-BE" b="1" dirty="0">
                <a:solidFill>
                  <a:srgbClr val="1F497D"/>
                </a:solidFill>
                <a:latin typeface="Arial" charset="0"/>
                <a:cs typeface="Arial" charset="0"/>
              </a:rPr>
              <a:t>3. De kwaliteit van instructie en begeleiding</a:t>
            </a:r>
          </a:p>
          <a:p>
            <a:pPr algn="ctr" eaLnBrk="1" hangingPunct="1">
              <a:buFont typeface="Arial" charset="0"/>
              <a:buNone/>
            </a:pPr>
            <a:endParaRPr lang="nl-BE" altLang="nl-BE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nl-BE" altLang="nl-BE" sz="2800" dirty="0">
                <a:solidFill>
                  <a:srgbClr val="1F497D"/>
                </a:solidFill>
                <a:latin typeface="Arial" charset="0"/>
                <a:cs typeface="Arial" charset="0"/>
              </a:rPr>
              <a:t>Betekenisvolle taken = er valt wat te leren</a:t>
            </a:r>
          </a:p>
          <a:p>
            <a:pPr eaLnBrk="1" hangingPunct="1"/>
            <a:r>
              <a:rPr lang="nl-BE" altLang="nl-BE" sz="2800" dirty="0">
                <a:solidFill>
                  <a:srgbClr val="1F497D"/>
                </a:solidFill>
                <a:latin typeface="Arial" charset="0"/>
                <a:cs typeface="Arial" charset="0"/>
              </a:rPr>
              <a:t>Kwalitatief goede instructie en begeleiding</a:t>
            </a:r>
          </a:p>
          <a:p>
            <a:pPr eaLnBrk="1" hangingPunct="1"/>
            <a:r>
              <a:rPr lang="nl-BE" altLang="nl-BE" sz="2800" dirty="0">
                <a:solidFill>
                  <a:srgbClr val="1F497D"/>
                </a:solidFill>
                <a:latin typeface="Arial" charset="0"/>
                <a:cs typeface="Arial" charset="0"/>
              </a:rPr>
              <a:t>Kwalitatief goede aanpak en vakkennis</a:t>
            </a:r>
          </a:p>
          <a:p>
            <a:pPr eaLnBrk="1" hangingPunct="1"/>
            <a:r>
              <a:rPr lang="nl-BE" altLang="nl-BE" sz="2800" dirty="0">
                <a:solidFill>
                  <a:srgbClr val="1F497D"/>
                </a:solidFill>
                <a:latin typeface="Arial" charset="0"/>
                <a:cs typeface="Arial" charset="0"/>
              </a:rPr>
              <a:t>Focus op leerstrategieën (doelgericht werken)</a:t>
            </a:r>
          </a:p>
          <a:p>
            <a:pPr eaLnBrk="1" hangingPunct="1"/>
            <a:r>
              <a:rPr lang="nl-BE" altLang="nl-BE" sz="2800" dirty="0">
                <a:solidFill>
                  <a:srgbClr val="1F497D"/>
                </a:solidFill>
                <a:latin typeface="Arial" charset="0"/>
                <a:cs typeface="Arial" charset="0"/>
              </a:rPr>
              <a:t>Effectieve leertijd</a:t>
            </a:r>
          </a:p>
          <a:p>
            <a:pPr eaLnBrk="1" hangingPunct="1"/>
            <a:r>
              <a:rPr lang="nl-BE" altLang="nl-BE" sz="2800" dirty="0">
                <a:solidFill>
                  <a:srgbClr val="1F497D"/>
                </a:solidFill>
                <a:latin typeface="Arial" charset="0"/>
                <a:cs typeface="Arial" charset="0"/>
              </a:rPr>
              <a:t>Zelfstandig werk door de leerlingen/ actief leren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F85D5B25-F821-4DB5-A739-696E9A60D639}"/>
              </a:ext>
            </a:extLst>
          </p:cNvPr>
          <p:cNvSpPr/>
          <p:nvPr/>
        </p:nvSpPr>
        <p:spPr>
          <a:xfrm>
            <a:off x="468312" y="2612495"/>
            <a:ext cx="8038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i="1" dirty="0">
                <a:solidFill>
                  <a:srgbClr val="FF0000"/>
                </a:solidFill>
                <a:latin typeface="Arial" charset="0"/>
                <a:cs typeface="Arial" charset="0"/>
              </a:rPr>
              <a:t>De vakman (vakvrouw) aan het werk….</a:t>
            </a:r>
            <a:endParaRPr lang="nl-BE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>
          <a:xfrm>
            <a:off x="2157572" y="137542"/>
            <a:ext cx="6467315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nl-BE" altLang="nl-BE" sz="3200" dirty="0">
                <a:solidFill>
                  <a:schemeClr val="tx1"/>
                </a:solidFill>
                <a:latin typeface="Arial" charset="0"/>
                <a:cs typeface="Arial" charset="0"/>
              </a:rPr>
              <a:t>Brede basiszorg = Goed onderwijs </a:t>
            </a:r>
            <a:endParaRPr lang="nl-NL" altLang="nl-BE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60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18488" cy="5043488"/>
          </a:xfrm>
          <a:solidFill>
            <a:srgbClr val="E6F3F4"/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nl-BE" altLang="nl-BE" b="1" dirty="0">
                <a:solidFill>
                  <a:srgbClr val="1F497D"/>
                </a:solidFill>
                <a:latin typeface="Arial" charset="0"/>
                <a:cs typeface="Arial" charset="0"/>
              </a:rPr>
              <a:t>4.Goed klassenmanagement</a:t>
            </a:r>
          </a:p>
          <a:p>
            <a:pPr eaLnBrk="1" hangingPunct="1">
              <a:buFont typeface="Arial" charset="0"/>
              <a:buNone/>
            </a:pPr>
            <a:r>
              <a:rPr lang="nl-BE" altLang="nl-BE" dirty="0">
                <a:solidFill>
                  <a:srgbClr val="FF0000"/>
                </a:solidFill>
                <a:latin typeface="Arial" charset="0"/>
                <a:cs typeface="Arial" charset="0"/>
              </a:rPr>
              <a:t>De leraar zet in op positieve relaties en een veilig klasklimaat.</a:t>
            </a:r>
          </a:p>
          <a:p>
            <a:pPr eaLnBrk="1" hangingPunct="1"/>
            <a:r>
              <a:rPr lang="nl-BE" altLang="nl-BE" sz="2800" dirty="0">
                <a:solidFill>
                  <a:srgbClr val="1F497D"/>
                </a:solidFill>
                <a:latin typeface="Arial" charset="0"/>
                <a:cs typeface="Arial" charset="0"/>
              </a:rPr>
              <a:t>Een goed pedagogisch klimaat</a:t>
            </a:r>
          </a:p>
          <a:p>
            <a:pPr eaLnBrk="1" hangingPunct="1"/>
            <a:r>
              <a:rPr lang="nl-BE" altLang="nl-BE" sz="2800" dirty="0">
                <a:solidFill>
                  <a:srgbClr val="1F497D"/>
                </a:solidFill>
                <a:latin typeface="Arial" charset="0"/>
                <a:cs typeface="Arial" charset="0"/>
              </a:rPr>
              <a:t>Veiligheid en structuur (bv. duidelijke regels)</a:t>
            </a:r>
          </a:p>
          <a:p>
            <a:pPr eaLnBrk="1" hangingPunct="1"/>
            <a:r>
              <a:rPr lang="nl-BE" altLang="nl-BE" sz="2800" dirty="0">
                <a:solidFill>
                  <a:srgbClr val="1F497D"/>
                </a:solidFill>
                <a:latin typeface="Arial" charset="0"/>
                <a:cs typeface="Arial" charset="0"/>
              </a:rPr>
              <a:t>Streven naar hoge betrokkenheid : inspraak, uitdagen, samenwerken, autonomie …</a:t>
            </a:r>
          </a:p>
          <a:p>
            <a:pPr eaLnBrk="1" hangingPunct="1"/>
            <a:r>
              <a:rPr lang="nl-BE" altLang="nl-BE" sz="2800" dirty="0">
                <a:solidFill>
                  <a:srgbClr val="1F497D"/>
                </a:solidFill>
                <a:latin typeface="Arial" charset="0"/>
                <a:cs typeface="Arial" charset="0"/>
              </a:rPr>
              <a:t>Alertheid en monitoring, snelle opvolging.</a:t>
            </a:r>
          </a:p>
          <a:p>
            <a:pPr eaLnBrk="1" hangingPunct="1"/>
            <a:r>
              <a:rPr lang="nl-BE" altLang="nl-BE" sz="2800" dirty="0">
                <a:solidFill>
                  <a:srgbClr val="1F497D"/>
                </a:solidFill>
                <a:latin typeface="Arial" charset="0"/>
                <a:cs typeface="Arial" charset="0"/>
              </a:rPr>
              <a:t>Feedback!!</a:t>
            </a:r>
          </a:p>
          <a:p>
            <a:pPr eaLnBrk="1" hangingPunct="1"/>
            <a:endParaRPr lang="nl-BE" altLang="nl-BE" sz="2800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>
          <a:xfrm>
            <a:off x="2280862" y="137543"/>
            <a:ext cx="6344025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nl-BE" altLang="nl-BE" sz="3200" dirty="0">
                <a:solidFill>
                  <a:schemeClr val="tx1"/>
                </a:solidFill>
                <a:latin typeface="Arial" charset="0"/>
                <a:cs typeface="Arial" charset="0"/>
              </a:rPr>
              <a:t>Brede basiszorg = Goed onderwijs </a:t>
            </a:r>
            <a:endParaRPr lang="nl-NL" altLang="nl-BE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704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18488" cy="5043488"/>
          </a:xfrm>
          <a:solidFill>
            <a:srgbClr val="E6F3F4"/>
          </a:solidFill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endParaRPr lang="nl-BE" altLang="nl-BE" sz="2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nl-BE" altLang="nl-BE" sz="28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87044" name="Rechthoek 1"/>
          <p:cNvSpPr>
            <a:spLocks noChangeArrowheads="1"/>
          </p:cNvSpPr>
          <p:nvPr/>
        </p:nvSpPr>
        <p:spPr bwMode="auto">
          <a:xfrm>
            <a:off x="611188" y="1600200"/>
            <a:ext cx="7705725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nl-BE" altLang="nl-BE" sz="3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De samenhang tussen klas- en schoolniveau</a:t>
            </a:r>
          </a:p>
          <a:p>
            <a:pPr algn="ctr" eaLnBrk="1" hangingPunct="1">
              <a:spcBef>
                <a:spcPct val="20000"/>
              </a:spcBef>
            </a:pPr>
            <a:r>
              <a:rPr lang="nl-BE" altLang="nl-B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leraar werkt samen met diverse actoren en professionaliseert zich.</a:t>
            </a:r>
          </a:p>
          <a:p>
            <a:pPr algn="ctr" eaLnBrk="1" hangingPunct="1">
              <a:spcBef>
                <a:spcPct val="20000"/>
              </a:spcBef>
            </a:pPr>
            <a:endParaRPr lang="nl-BE" altLang="nl-BE" sz="1400" dirty="0">
              <a:solidFill>
                <a:srgbClr val="1F497D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nl-BE" altLang="nl-BE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Afstemming met collega’s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nl-BE" altLang="nl-BE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Samenwerken met collega’s externen, ouders, …. leerling zelf (</a:t>
            </a:r>
            <a:r>
              <a:rPr lang="nl-BE" altLang="nl-BE" sz="28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nl-BE" altLang="nl-BE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BE" altLang="nl-BE" sz="28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kindcontact</a:t>
            </a:r>
            <a:r>
              <a:rPr lang="nl-BE" altLang="nl-BE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nl-BE" altLang="nl-BE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Geïntegreerd zorgbeleid (samen- aanpak)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nl-BE" altLang="nl-BE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‘Bijbenen’ waar nodig</a:t>
            </a:r>
            <a:endParaRPr lang="nl-NL" altLang="nl-BE" sz="2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>
          <a:xfrm>
            <a:off x="2280862" y="137543"/>
            <a:ext cx="6344025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nl-BE" altLang="nl-BE" sz="3200" dirty="0">
                <a:solidFill>
                  <a:schemeClr val="tx1"/>
                </a:solidFill>
                <a:latin typeface="Arial" charset="0"/>
                <a:cs typeface="Arial" charset="0"/>
              </a:rPr>
              <a:t>DE MINIWIJZERS</a:t>
            </a:r>
            <a:endParaRPr lang="nl-NL" altLang="nl-BE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704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23636" y="1676969"/>
            <a:ext cx="8218488" cy="5043488"/>
          </a:xfrm>
          <a:solidFill>
            <a:srgbClr val="E6F3F4"/>
          </a:solidFill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endParaRPr lang="nl-BE" altLang="nl-BE" sz="2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nl-BE" altLang="nl-BE" sz="28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3AAEF4BC-E293-4CD8-9B09-1553911E7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727" y="1840452"/>
            <a:ext cx="3402502" cy="456298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4E80F97E-F930-41D7-9F7F-561B56099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40708">
            <a:off x="3311000" y="2194621"/>
            <a:ext cx="2989152" cy="405629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3A88D5D4-373E-4A4F-8147-8E6B415C8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35484">
            <a:off x="4243136" y="2941933"/>
            <a:ext cx="2559277" cy="35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46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VSG">
  <a:themeElements>
    <a:clrScheme name="ovsg model 1">
      <a:dk1>
        <a:srgbClr val="000000"/>
      </a:dk1>
      <a:lt1>
        <a:srgbClr val="FFFFFF"/>
      </a:lt1>
      <a:dk2>
        <a:srgbClr val="00529C"/>
      </a:dk2>
      <a:lt2>
        <a:srgbClr val="808080"/>
      </a:lt2>
      <a:accent1>
        <a:srgbClr val="BBE0E3"/>
      </a:accent1>
      <a:accent2>
        <a:srgbClr val="00529C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498D"/>
      </a:accent6>
      <a:hlink>
        <a:srgbClr val="71CBD3"/>
      </a:hlink>
      <a:folHlink>
        <a:srgbClr val="71CBD3"/>
      </a:folHlink>
    </a:clrScheme>
    <a:fontScheme name="ovsg mo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vsg model 1">
        <a:dk1>
          <a:srgbClr val="000000"/>
        </a:dk1>
        <a:lt1>
          <a:srgbClr val="FFFFFF"/>
        </a:lt1>
        <a:dk2>
          <a:srgbClr val="00529C"/>
        </a:dk2>
        <a:lt2>
          <a:srgbClr val="808080"/>
        </a:lt2>
        <a:accent1>
          <a:srgbClr val="BBE0E3"/>
        </a:accent1>
        <a:accent2>
          <a:srgbClr val="00529C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498D"/>
        </a:accent6>
        <a:hlink>
          <a:srgbClr val="71CBD3"/>
        </a:hlink>
        <a:folHlink>
          <a:srgbClr val="71CBD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jabloon-powerpoint-presentatie.potx" id="{8DF002A2-A3BA-41DF-9541-C4BC26EFC211}" vid="{9D1DC993-DB08-4478-B5AE-70F74B1F13AC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72490EA464B243A42DFF4E9B7C565D" ma:contentTypeVersion="6" ma:contentTypeDescription="Een nieuw document maken." ma:contentTypeScope="" ma:versionID="ac58772043a2b892c299155169c9bafb">
  <xsd:schema xmlns:xsd="http://www.w3.org/2001/XMLSchema" xmlns:xs="http://www.w3.org/2001/XMLSchema" xmlns:p="http://schemas.microsoft.com/office/2006/metadata/properties" xmlns:ns2="08098b2e-42bf-4be5-ad54-b358918381c6" xmlns:ns3="34824430-cd15-4c20-b473-45ebd8dc7a2e" targetNamespace="http://schemas.microsoft.com/office/2006/metadata/properties" ma:root="true" ma:fieldsID="a700d8ca940e0fb84eeafd0d5c614ece" ns2:_="" ns3:_="">
    <xsd:import namespace="08098b2e-42bf-4be5-ad54-b358918381c6"/>
    <xsd:import namespace="34824430-cd15-4c20-b473-45ebd8dc7a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098b2e-42bf-4be5-ad54-b358918381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824430-cd15-4c20-b473-45ebd8dc7a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8EC3F70F-6C2D-4AE3-A8D8-76959B4891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930F85-5814-43B2-B407-1483052E80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098b2e-42bf-4be5-ad54-b358918381c6"/>
    <ds:schemaRef ds:uri="34824430-cd15-4c20-b473-45ebd8dc7a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42C536-D561-4E59-990E-8BEDB908E5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817D4098-904A-4A5B-B6EA-CFE331D3CA8C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Words>823</Words>
  <Application>Microsoft Macintosh PowerPoint</Application>
  <PresentationFormat>Diavoorstelling (4:3)</PresentationFormat>
  <Paragraphs>354</Paragraphs>
  <Slides>35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7" baseType="lpstr">
      <vt:lpstr>Calibri</vt:lpstr>
      <vt:lpstr>OVSG</vt:lpstr>
      <vt:lpstr>Brede basiszorg</vt:lpstr>
      <vt:lpstr>PowerPoint-presentatie</vt:lpstr>
      <vt:lpstr>PowerPoint-presentatie</vt:lpstr>
      <vt:lpstr>Brede basiszorg = Goed onderwijs </vt:lpstr>
      <vt:lpstr>Brede basiszorg = Goed onderwijs (verhoogde zorg) </vt:lpstr>
      <vt:lpstr>Brede basiszorg = Goed onderwijs </vt:lpstr>
      <vt:lpstr>Brede basiszorg = Goed onderwijs </vt:lpstr>
      <vt:lpstr>Brede basiszorg = Goed onderwijs </vt:lpstr>
      <vt:lpstr>DE MINIWIJZERS</vt:lpstr>
      <vt:lpstr>Een oefening …</vt:lpstr>
      <vt:lpstr>Verhoogde zorg</vt:lpstr>
      <vt:lpstr>PowerPoint-presentatie</vt:lpstr>
      <vt:lpstr>PowerPoint-presentatie</vt:lpstr>
      <vt:lpstr>PowerPoint-presentatie</vt:lpstr>
      <vt:lpstr>PowerPoint-presentatie</vt:lpstr>
      <vt:lpstr>De uitvinding van de eeuw …..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Een eigen leerlijn of niet …?    </vt:lpstr>
      <vt:lpstr>Een eigen leerlijn of niet …?    </vt:lpstr>
      <vt:lpstr>PowerPoint-presentatie</vt:lpstr>
      <vt:lpstr>Een eigen leerlijn of niet …?    </vt:lpstr>
      <vt:lpstr>PowerPoint-presentatie</vt:lpstr>
      <vt:lpstr>PowerPoint-presentatie</vt:lpstr>
      <vt:lpstr>PowerPoint-presentatie</vt:lpstr>
    </vt:vector>
  </TitlesOfParts>
  <Company>OVSG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Jochen Elegeert</dc:creator>
  <cp:lastModifiedBy>Mimi Peremans</cp:lastModifiedBy>
  <cp:revision>27</cp:revision>
  <dcterms:created xsi:type="dcterms:W3CDTF">2019-12-16T11:27:29Z</dcterms:created>
  <dcterms:modified xsi:type="dcterms:W3CDTF">2020-02-19T20:19:15Z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SD7AWVSXDMYR-9-92</vt:lpwstr>
  </property>
  <property fmtid="{D5CDD505-2E9C-101B-9397-08002B2CF9AE}" pid="3" name="_dlc_DocIdItemGuid">
    <vt:lpwstr>c5fe9742-0365-4f8e-acca-2ca391cfc437</vt:lpwstr>
  </property>
  <property fmtid="{D5CDD505-2E9C-101B-9397-08002B2CF9AE}" pid="4" name="_dlc_DocIdUrl">
    <vt:lpwstr>http://intranet.ovsg.be/sites/intranet/_layouts/15/DocIdRedir.aspx?ID=SD7AWVSXDMYR-9-92, SD7AWVSXDMYR-9-92</vt:lpwstr>
  </property>
  <property fmtid="{D5CDD505-2E9C-101B-9397-08002B2CF9AE}" pid="5" name="ContentTypeId">
    <vt:lpwstr>0x0101009B72490EA464B243A42DFF4E9B7C565D</vt:lpwstr>
  </property>
  <property fmtid="{D5CDD505-2E9C-101B-9397-08002B2CF9AE}" pid="6" name="Trefwoorden van OVSG">
    <vt:lpwstr/>
  </property>
</Properties>
</file>